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7" r:id="rId3"/>
    <p:sldId id="259" r:id="rId4"/>
    <p:sldId id="272" r:id="rId5"/>
    <p:sldId id="293" r:id="rId6"/>
    <p:sldId id="273" r:id="rId7"/>
    <p:sldId id="260" r:id="rId8"/>
    <p:sldId id="294" r:id="rId9"/>
    <p:sldId id="276" r:id="rId10"/>
    <p:sldId id="295" r:id="rId11"/>
    <p:sldId id="296" r:id="rId12"/>
    <p:sldId id="300" r:id="rId13"/>
    <p:sldId id="301" r:id="rId14"/>
    <p:sldId id="299" r:id="rId15"/>
    <p:sldId id="279" r:id="rId16"/>
    <p:sldId id="282" r:id="rId17"/>
    <p:sldId id="284" r:id="rId18"/>
    <p:sldId id="285" r:id="rId19"/>
    <p:sldId id="286" r:id="rId20"/>
    <p:sldId id="287" r:id="rId21"/>
    <p:sldId id="302" r:id="rId22"/>
    <p:sldId id="274" r:id="rId23"/>
    <p:sldId id="312" r:id="rId24"/>
    <p:sldId id="277" r:id="rId25"/>
    <p:sldId id="262" r:id="rId26"/>
    <p:sldId id="291" r:id="rId27"/>
    <p:sldId id="292" r:id="rId28"/>
    <p:sldId id="268" r:id="rId29"/>
    <p:sldId id="313" r:id="rId30"/>
    <p:sldId id="267" r:id="rId31"/>
    <p:sldId id="308" r:id="rId32"/>
    <p:sldId id="307" r:id="rId33"/>
    <p:sldId id="270" r:id="rId34"/>
    <p:sldId id="306" r:id="rId35"/>
    <p:sldId id="314" r:id="rId36"/>
    <p:sldId id="305" r:id="rId37"/>
    <p:sldId id="315" r:id="rId38"/>
    <p:sldId id="316" r:id="rId39"/>
    <p:sldId id="258" r:id="rId40"/>
    <p:sldId id="275" r:id="rId41"/>
    <p:sldId id="309" r:id="rId42"/>
    <p:sldId id="311" r:id="rId43"/>
    <p:sldId id="310" r:id="rId44"/>
    <p:sldId id="263" r:id="rId45"/>
    <p:sldId id="303" r:id="rId46"/>
    <p:sldId id="304"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CC00"/>
    <a:srgbClr val="FF6600"/>
    <a:srgbClr val="FFFF66"/>
    <a:srgbClr val="CCFF33"/>
    <a:srgbClr val="00FF00"/>
    <a:srgbClr val="99FF33"/>
    <a:srgbClr val="00CC00"/>
    <a:srgbClr val="0099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2723" autoAdjust="0"/>
  </p:normalViewPr>
  <p:slideViewPr>
    <p:cSldViewPr snapToGrid="0">
      <p:cViewPr varScale="1">
        <p:scale>
          <a:sx n="54" d="100"/>
          <a:sy n="54" d="100"/>
        </p:scale>
        <p:origin x="1612"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C042D-97A5-4977-8254-D1362446DE88}" type="datetimeFigureOut">
              <a:rPr lang="en-US" smtClean="0"/>
              <a:pPr/>
              <a:t>1/25/2023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DD287-BC8F-4151-B708-1441536B4691}" type="slidenum">
              <a:rPr lang="en-US" smtClean="0"/>
              <a:pPr/>
              <a:t>‹#›</a:t>
            </a:fld>
            <a:endParaRPr lang="en-US"/>
          </a:p>
        </p:txBody>
      </p:sp>
    </p:spTree>
    <p:extLst>
      <p:ext uri="{BB962C8B-B14F-4D97-AF65-F5344CB8AC3E}">
        <p14:creationId xmlns:p14="http://schemas.microsoft.com/office/powerpoint/2010/main" val="236663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a:t>
            </a:fld>
            <a:endParaRPr lang="en-US"/>
          </a:p>
        </p:txBody>
      </p:sp>
    </p:spTree>
    <p:extLst>
      <p:ext uri="{BB962C8B-B14F-4D97-AF65-F5344CB8AC3E}">
        <p14:creationId xmlns:p14="http://schemas.microsoft.com/office/powerpoint/2010/main" val="42381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how to read line</a:t>
            </a:r>
            <a:r>
              <a:rPr lang="en-US" baseline="0" dirty="0" smtClean="0"/>
              <a:t> graphs with students after passing out the activity 1 worksheet.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10</a:t>
            </a:fld>
            <a:endParaRPr lang="en-US"/>
          </a:p>
        </p:txBody>
      </p:sp>
    </p:spTree>
    <p:extLst>
      <p:ext uri="{BB962C8B-B14F-4D97-AF65-F5344CB8AC3E}">
        <p14:creationId xmlns:p14="http://schemas.microsoft.com/office/powerpoint/2010/main" val="357153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worksheets</a:t>
            </a:r>
            <a:r>
              <a:rPr lang="en-US" baseline="0" dirty="0" smtClean="0"/>
              <a:t> will have different variables on the y-axis. Students should identify which variable is plotted on the y-axis.</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11</a:t>
            </a:fld>
            <a:endParaRPr lang="en-US"/>
          </a:p>
        </p:txBody>
      </p:sp>
    </p:spTree>
    <p:extLst>
      <p:ext uri="{BB962C8B-B14F-4D97-AF65-F5344CB8AC3E}">
        <p14:creationId xmlns:p14="http://schemas.microsoft.com/office/powerpoint/2010/main" val="77691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line</a:t>
            </a:r>
            <a:r>
              <a:rPr lang="en-US" baseline="0" dirty="0" smtClean="0"/>
              <a:t> in the graph will show each variable changes through time. This example shows how temperature changes every year.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12</a:t>
            </a:fld>
            <a:endParaRPr lang="en-US"/>
          </a:p>
        </p:txBody>
      </p:sp>
    </p:spTree>
    <p:extLst>
      <p:ext uri="{BB962C8B-B14F-4D97-AF65-F5344CB8AC3E}">
        <p14:creationId xmlns:p14="http://schemas.microsoft.com/office/powerpoint/2010/main" val="4273965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specifically, the example graph shows that temperature increased by 3 degrees in 20 years.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13</a:t>
            </a:fld>
            <a:endParaRPr lang="en-US"/>
          </a:p>
        </p:txBody>
      </p:sp>
    </p:spTree>
    <p:extLst>
      <p:ext uri="{BB962C8B-B14F-4D97-AF65-F5344CB8AC3E}">
        <p14:creationId xmlns:p14="http://schemas.microsoft.com/office/powerpoint/2010/main" val="154323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look at their worksheet and come up with a statement</a:t>
            </a:r>
            <a:r>
              <a:rPr lang="en-US" baseline="0" dirty="0" smtClean="0"/>
              <a:t> of 1-3 sentences based on the graphs.</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14</a:t>
            </a:fld>
            <a:endParaRPr lang="en-US"/>
          </a:p>
        </p:txBody>
      </p:sp>
    </p:spTree>
    <p:extLst>
      <p:ext uri="{BB962C8B-B14F-4D97-AF65-F5344CB8AC3E}">
        <p14:creationId xmlns:p14="http://schemas.microsoft.com/office/powerpoint/2010/main" val="1621089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and the following slides can be used for students to present their statement. OR students can write their statement on the board. All groups should be copying the statements for the 1</a:t>
            </a:r>
            <a:r>
              <a:rPr lang="en-US" baseline="30000" dirty="0" smtClean="0"/>
              <a:t>st</a:t>
            </a:r>
            <a:r>
              <a:rPr lang="en-US" baseline="0" dirty="0" smtClean="0"/>
              <a:t> page of the activity worksheet. </a:t>
            </a:r>
          </a:p>
          <a:p>
            <a:endParaRPr lang="en-US" baseline="0" dirty="0" smtClean="0"/>
          </a:p>
          <a:p>
            <a:r>
              <a:rPr lang="en-US" baseline="0" dirty="0" smtClean="0"/>
              <a:t>Some acceptable statements: </a:t>
            </a:r>
          </a:p>
          <a:p>
            <a:r>
              <a:rPr lang="en-US" baseline="0" dirty="0" smtClean="0"/>
              <a:t>Temperature has increased by 2 degrees since 1880.</a:t>
            </a:r>
          </a:p>
          <a:p>
            <a:r>
              <a:rPr lang="en-US" baseline="0" dirty="0" smtClean="0"/>
              <a:t>The Earth’s temperature is increasing. It was 16.5 degrees Celsius in 2020, about 2 degrees higher than the temperature in 1880. </a:t>
            </a:r>
          </a:p>
        </p:txBody>
      </p:sp>
      <p:sp>
        <p:nvSpPr>
          <p:cNvPr id="4" name="Slide Number Placeholder 3"/>
          <p:cNvSpPr>
            <a:spLocks noGrp="1"/>
          </p:cNvSpPr>
          <p:nvPr>
            <p:ph type="sldNum" sz="quarter" idx="10"/>
          </p:nvPr>
        </p:nvSpPr>
        <p:spPr/>
        <p:txBody>
          <a:bodyPr/>
          <a:lstStyle/>
          <a:p>
            <a:fld id="{5BFDD287-BC8F-4151-B708-1441536B4691}" type="slidenum">
              <a:rPr lang="en-US" smtClean="0"/>
              <a:pPr/>
              <a:t>15</a:t>
            </a:fld>
            <a:endParaRPr lang="en-US"/>
          </a:p>
        </p:txBody>
      </p:sp>
    </p:spTree>
    <p:extLst>
      <p:ext uri="{BB962C8B-B14F-4D97-AF65-F5344CB8AC3E}">
        <p14:creationId xmlns:p14="http://schemas.microsoft.com/office/powerpoint/2010/main" val="260376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acceptable statements:</a:t>
            </a:r>
          </a:p>
          <a:p>
            <a:r>
              <a:rPr lang="en-US" baseline="0" dirty="0" smtClean="0"/>
              <a:t>1. Sea level has increased 240mm since 1880.</a:t>
            </a:r>
          </a:p>
          <a:p>
            <a:r>
              <a:rPr lang="en-US" baseline="0" dirty="0" smtClean="0"/>
              <a:t>2. Sea level has increased by more than 200mm in the last 140 years.</a:t>
            </a:r>
          </a:p>
          <a:p>
            <a:r>
              <a:rPr lang="en-US" dirty="0" smtClean="0"/>
              <a:t>3. Sea level is rising. In 2019 sea level was 200mm higher than in 1880.</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16</a:t>
            </a:fld>
            <a:endParaRPr lang="en-US"/>
          </a:p>
        </p:txBody>
      </p:sp>
    </p:spTree>
    <p:extLst>
      <p:ext uri="{BB962C8B-B14F-4D97-AF65-F5344CB8AC3E}">
        <p14:creationId xmlns:p14="http://schemas.microsoft.com/office/powerpoint/2010/main" val="3961690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statements:</a:t>
            </a:r>
          </a:p>
          <a:p>
            <a:pPr marL="228600" indent="-228600">
              <a:buAutoNum type="arabicPeriod"/>
            </a:pPr>
            <a:r>
              <a:rPr lang="en-US" baseline="0" dirty="0" smtClean="0"/>
              <a:t>There is a rise in the number of people experiencing drought. 200% increase in world population experienced drought in 2017. </a:t>
            </a:r>
          </a:p>
          <a:p>
            <a:pPr marL="228600" indent="-228600">
              <a:buAutoNum type="arabicPeriod"/>
            </a:pPr>
            <a:r>
              <a:rPr lang="en-US" baseline="0" dirty="0" smtClean="0"/>
              <a:t>More people are experiencing drought compared to 1960. Close to 200% more people experience drought since 1960.</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17</a:t>
            </a:fld>
            <a:endParaRPr lang="en-US"/>
          </a:p>
        </p:txBody>
      </p:sp>
    </p:spTree>
    <p:extLst>
      <p:ext uri="{BB962C8B-B14F-4D97-AF65-F5344CB8AC3E}">
        <p14:creationId xmlns:p14="http://schemas.microsoft.com/office/powerpoint/2010/main" val="1935239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statements</a:t>
            </a:r>
          </a:p>
          <a:p>
            <a:pPr marL="228600" indent="-228600">
              <a:buAutoNum type="arabicPeriod"/>
            </a:pPr>
            <a:r>
              <a:rPr lang="en-US" dirty="0" smtClean="0"/>
              <a:t>Since 1912, Kilimanjaro</a:t>
            </a:r>
            <a:r>
              <a:rPr lang="en-US" baseline="0" dirty="0" smtClean="0"/>
              <a:t> glaciers have melted away. 80% of the ice has melted in 88 years.</a:t>
            </a:r>
          </a:p>
          <a:p>
            <a:pPr marL="228600" indent="-228600">
              <a:buAutoNum type="arabicPeriod"/>
            </a:pPr>
            <a:r>
              <a:rPr lang="en-US" baseline="0" dirty="0" smtClean="0"/>
              <a:t>The glacier on Kilimanjaro is getting smaller. Only 20%, or 2.2 sq. km, of the glacier is left.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18</a:t>
            </a:fld>
            <a:endParaRPr lang="en-US"/>
          </a:p>
        </p:txBody>
      </p:sp>
    </p:spTree>
    <p:extLst>
      <p:ext uri="{BB962C8B-B14F-4D97-AF65-F5344CB8AC3E}">
        <p14:creationId xmlns:p14="http://schemas.microsoft.com/office/powerpoint/2010/main" val="109915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statements:</a:t>
            </a:r>
          </a:p>
          <a:p>
            <a:pPr marL="228600" indent="-228600">
              <a:buAutoNum type="arabicPeriod"/>
            </a:pPr>
            <a:r>
              <a:rPr lang="en-US" dirty="0" smtClean="0"/>
              <a:t>Extreme weather events have increased/risen</a:t>
            </a:r>
            <a:r>
              <a:rPr lang="en-US" baseline="0" dirty="0" smtClean="0"/>
              <a:t> since 1900.  There were over 120 events in recent times.</a:t>
            </a:r>
          </a:p>
          <a:p>
            <a:pPr marL="228600" indent="-228600">
              <a:buAutoNum type="arabicPeriod"/>
            </a:pPr>
            <a:r>
              <a:rPr lang="en-US" baseline="0" dirty="0" smtClean="0"/>
              <a:t>Since 1900, extreme weather events are more frequent. Since 2000, 80-120 extreme weather events were recorded per year compared to close to zero events in 1900.</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19</a:t>
            </a:fld>
            <a:endParaRPr lang="en-US"/>
          </a:p>
        </p:txBody>
      </p:sp>
    </p:spTree>
    <p:extLst>
      <p:ext uri="{BB962C8B-B14F-4D97-AF65-F5344CB8AC3E}">
        <p14:creationId xmlns:p14="http://schemas.microsoft.com/office/powerpoint/2010/main" val="85862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clear objectives for teacher, using climate change video and pH</a:t>
            </a:r>
            <a:r>
              <a:rPr lang="en-US" baseline="0" dirty="0" smtClean="0"/>
              <a:t> for ocean acidification. And what is expected for students to learn.</a:t>
            </a:r>
          </a:p>
          <a:p>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a:t>
            </a:fld>
            <a:endParaRPr lang="en-US"/>
          </a:p>
        </p:txBody>
      </p:sp>
    </p:spTree>
    <p:extLst>
      <p:ext uri="{BB962C8B-B14F-4D97-AF65-F5344CB8AC3E}">
        <p14:creationId xmlns:p14="http://schemas.microsoft.com/office/powerpoint/2010/main" val="3627077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y axis is the timing of when cherry blossoms bloom. Since 1400, the cherry blossoms are blooming earlier in the year from mid-April to early-April.</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20</a:t>
            </a:fld>
            <a:endParaRPr lang="en-US"/>
          </a:p>
        </p:txBody>
      </p:sp>
    </p:spTree>
    <p:extLst>
      <p:ext uri="{BB962C8B-B14F-4D97-AF65-F5344CB8AC3E}">
        <p14:creationId xmlns:p14="http://schemas.microsoft.com/office/powerpoint/2010/main" val="3810978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Spend</a:t>
            </a:r>
            <a:r>
              <a:rPr lang="en-US" baseline="0" dirty="0" smtClean="0"/>
              <a:t> a brief time to make a statement about these evidence of climate change.</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21</a:t>
            </a:fld>
            <a:endParaRPr lang="en-US"/>
          </a:p>
        </p:txBody>
      </p:sp>
    </p:spTree>
    <p:extLst>
      <p:ext uri="{BB962C8B-B14F-4D97-AF65-F5344CB8AC3E}">
        <p14:creationId xmlns:p14="http://schemas.microsoft.com/office/powerpoint/2010/main" val="623594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explore climate change and its impact, let’s looks at this video. </a:t>
            </a:r>
          </a:p>
        </p:txBody>
      </p:sp>
      <p:sp>
        <p:nvSpPr>
          <p:cNvPr id="4" name="Slide Number Placeholder 3"/>
          <p:cNvSpPr>
            <a:spLocks noGrp="1"/>
          </p:cNvSpPr>
          <p:nvPr>
            <p:ph type="sldNum" sz="quarter" idx="10"/>
          </p:nvPr>
        </p:nvSpPr>
        <p:spPr/>
        <p:txBody>
          <a:bodyPr/>
          <a:lstStyle/>
          <a:p>
            <a:fld id="{5BFDD287-BC8F-4151-B708-1441536B4691}" type="slidenum">
              <a:rPr lang="en-US" smtClean="0"/>
              <a:pPr/>
              <a:t>22</a:t>
            </a:fld>
            <a:endParaRPr lang="en-US"/>
          </a:p>
        </p:txBody>
      </p:sp>
    </p:spTree>
    <p:extLst>
      <p:ext uri="{BB962C8B-B14F-4D97-AF65-F5344CB8AC3E}">
        <p14:creationId xmlns:p14="http://schemas.microsoft.com/office/powerpoint/2010/main" val="1926789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watching this video, think about these key points. What is causing climate change, how is climate change affecting the world, and what kind of impact can we see in Palau.  Students should use Activity 2 worksheet while watching the video. Answer key to worksheet is in the teacher’s guide.</a:t>
            </a:r>
          </a:p>
        </p:txBody>
      </p:sp>
      <p:sp>
        <p:nvSpPr>
          <p:cNvPr id="4" name="Slide Number Placeholder 3"/>
          <p:cNvSpPr>
            <a:spLocks noGrp="1"/>
          </p:cNvSpPr>
          <p:nvPr>
            <p:ph type="sldNum" sz="quarter" idx="10"/>
          </p:nvPr>
        </p:nvSpPr>
        <p:spPr/>
        <p:txBody>
          <a:bodyPr/>
          <a:lstStyle/>
          <a:p>
            <a:fld id="{5BFDD287-BC8F-4151-B708-1441536B4691}" type="slidenum">
              <a:rPr lang="en-US" smtClean="0"/>
              <a:pPr/>
              <a:t>23</a:t>
            </a:fld>
            <a:endParaRPr lang="en-US"/>
          </a:p>
        </p:txBody>
      </p:sp>
    </p:spTree>
    <p:extLst>
      <p:ext uri="{BB962C8B-B14F-4D97-AF65-F5344CB8AC3E}">
        <p14:creationId xmlns:p14="http://schemas.microsoft.com/office/powerpoint/2010/main" val="4105717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 acidification can be in another class period. It will take 1</a:t>
            </a:r>
            <a:r>
              <a:rPr lang="en-US" baseline="0" dirty="0" smtClean="0"/>
              <a:t> class period to complete this.</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24</a:t>
            </a:fld>
            <a:endParaRPr lang="en-US"/>
          </a:p>
        </p:txBody>
      </p:sp>
    </p:spTree>
    <p:extLst>
      <p:ext uri="{BB962C8B-B14F-4D97-AF65-F5344CB8AC3E}">
        <p14:creationId xmlns:p14="http://schemas.microsoft.com/office/powerpoint/2010/main" val="2316809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 Humans</a:t>
            </a:r>
            <a:r>
              <a:rPr lang="en-US" baseline="0" dirty="0" smtClean="0"/>
              <a:t> are the #1 cause of climate change. While greenhouse gasses occur naturally, we produce a lot more of it through burning fossil fuels and cutting down or burning forests.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25</a:t>
            </a:fld>
            <a:endParaRPr lang="en-US"/>
          </a:p>
        </p:txBody>
      </p:sp>
    </p:spTree>
    <p:extLst>
      <p:ext uri="{BB962C8B-B14F-4D97-AF65-F5344CB8AC3E}">
        <p14:creationId xmlns:p14="http://schemas.microsoft.com/office/powerpoint/2010/main" val="815391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dioxide is</a:t>
            </a:r>
            <a:r>
              <a:rPr lang="en-US" baseline="0" dirty="0" smtClean="0"/>
              <a:t> a natural gas in the world. Animals breathe in oxygen and exhale carbon dioxide. Plants take in carbon dioxide and produce oxygen.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26</a:t>
            </a:fld>
            <a:endParaRPr lang="en-US"/>
          </a:p>
        </p:txBody>
      </p:sp>
    </p:spTree>
    <p:extLst>
      <p:ext uri="{BB962C8B-B14F-4D97-AF65-F5344CB8AC3E}">
        <p14:creationId xmlns:p14="http://schemas.microsoft.com/office/powerpoint/2010/main" val="3781438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humans are producing too much greenhouse gases, especially carbon dioxide,</a:t>
            </a:r>
            <a:r>
              <a:rPr lang="en-US" baseline="0" dirty="0" smtClean="0"/>
              <a:t> by burning fossil fuels and forests. At 35.7 billion </a:t>
            </a:r>
            <a:r>
              <a:rPr lang="en-US" baseline="0" dirty="0" err="1" smtClean="0"/>
              <a:t>tonnes</a:t>
            </a:r>
            <a:r>
              <a:rPr lang="en-US" baseline="0" dirty="0" smtClean="0"/>
              <a:t> produced in 2016, c</a:t>
            </a:r>
            <a:r>
              <a:rPr lang="en-US" dirty="0" smtClean="0"/>
              <a:t>arbon dioxide</a:t>
            </a:r>
            <a:r>
              <a:rPr lang="en-US" baseline="0" dirty="0" smtClean="0"/>
              <a:t> makes up the majority of the greenhouse gases emitted in the world.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27</a:t>
            </a:fld>
            <a:endParaRPr lang="en-US"/>
          </a:p>
        </p:txBody>
      </p:sp>
    </p:spTree>
    <p:extLst>
      <p:ext uri="{BB962C8B-B14F-4D97-AF65-F5344CB8AC3E}">
        <p14:creationId xmlns:p14="http://schemas.microsoft.com/office/powerpoint/2010/main" val="1321034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happens </a:t>
            </a:r>
            <a:r>
              <a:rPr lang="en-US" dirty="0" smtClean="0"/>
              <a:t>to</a:t>
            </a:r>
            <a:r>
              <a:rPr lang="en-US" baseline="0" dirty="0" smtClean="0"/>
              <a:t> all that carbon dioxide that our population has produced? Half of it stays in the atmosphere, while the rest ends up in the land and ocean. On land, forests will take up carbon dioxide. Remember, plants use carbon dioxide for photosynthesis. </a:t>
            </a:r>
          </a:p>
          <a:p>
            <a:r>
              <a:rPr lang="en-US" baseline="0" dirty="0" smtClean="0"/>
              <a:t>The ocean will also absorb carbon dioxide. Since the start of the industrial revolution, the ocean has absorbed almost half of all the carbon emissions.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28</a:t>
            </a:fld>
            <a:endParaRPr lang="en-US"/>
          </a:p>
        </p:txBody>
      </p:sp>
    </p:spTree>
    <p:extLst>
      <p:ext uri="{BB962C8B-B14F-4D97-AF65-F5344CB8AC3E}">
        <p14:creationId xmlns:p14="http://schemas.microsoft.com/office/powerpoint/2010/main" val="152172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happens </a:t>
            </a:r>
            <a:r>
              <a:rPr lang="en-US" dirty="0" smtClean="0"/>
              <a:t>to</a:t>
            </a:r>
            <a:r>
              <a:rPr lang="en-US" baseline="0" dirty="0" smtClean="0"/>
              <a:t> all that carbon dioxide that our population has produced? Half of it stays in the atmosphere, while the rest ends up in the land and ocean. On land, forests will take up carbon dioxide. Remember, plants use carbon dioxide for photosynthesis. </a:t>
            </a:r>
          </a:p>
          <a:p>
            <a:r>
              <a:rPr lang="en-US" baseline="0" dirty="0" smtClean="0"/>
              <a:t>The ocean will also absorb carbon dioxide. Since the start of the industrial revolution, the ocean has absorbed almost half of all the carbon emissions.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29</a:t>
            </a:fld>
            <a:endParaRPr lang="en-US"/>
          </a:p>
        </p:txBody>
      </p:sp>
    </p:spTree>
    <p:extLst>
      <p:ext uri="{BB962C8B-B14F-4D97-AF65-F5344CB8AC3E}">
        <p14:creationId xmlns:p14="http://schemas.microsoft.com/office/powerpoint/2010/main" val="331284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 is the average weather condition</a:t>
            </a:r>
            <a:r>
              <a:rPr lang="en-US" baseline="0" dirty="0" smtClean="0"/>
              <a:t> in a place over a long period of time (30 years or more). Places near the equator have a tropical climate, which is hot and humid. As you move further away from the equator, the climate becomes drier and colder.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a:t>
            </a:fld>
            <a:endParaRPr lang="en-US"/>
          </a:p>
        </p:txBody>
      </p:sp>
    </p:spTree>
    <p:extLst>
      <p:ext uri="{BB962C8B-B14F-4D97-AF65-F5344CB8AC3E}">
        <p14:creationId xmlns:p14="http://schemas.microsoft.com/office/powerpoint/2010/main" val="2851446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ocean absorbs more carbon dioxide, there is a change in its water properties that can be harmful to the plants and animals that live in the ocean. This is what is called ocean acidification.</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30</a:t>
            </a:fld>
            <a:endParaRPr lang="en-US"/>
          </a:p>
        </p:txBody>
      </p:sp>
    </p:spTree>
    <p:extLst>
      <p:ext uri="{BB962C8B-B14F-4D97-AF65-F5344CB8AC3E}">
        <p14:creationId xmlns:p14="http://schemas.microsoft.com/office/powerpoint/2010/main" val="2581886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Power plants and cars release carbon</a:t>
            </a:r>
            <a:r>
              <a:rPr lang="en-US" baseline="0" dirty="0" smtClean="0"/>
              <a:t> dioxide into the air, and carbon dioxide ends up in the ocean. </a:t>
            </a:r>
          </a:p>
          <a:p>
            <a:pPr marL="228600" indent="-228600">
              <a:buAutoNum type="arabicPeriod"/>
            </a:pPr>
            <a:r>
              <a:rPr lang="en-US" baseline="0" dirty="0" smtClean="0"/>
              <a:t>Carbon dioxide combines with sea water and forms carbonic acid.</a:t>
            </a:r>
          </a:p>
          <a:p>
            <a:pPr marL="0" indent="0">
              <a:buNone/>
            </a:pPr>
            <a:r>
              <a:rPr lang="en-US" baseline="0" dirty="0" smtClean="0"/>
              <a:t>This process consumes carbonate in the ocean, which is a building block used to build skeletons of corals and sea shells. Carbonate decreases, and H+ or hydrogen ions increase.</a:t>
            </a:r>
          </a:p>
          <a:p>
            <a:pPr marL="0" indent="0">
              <a:buNone/>
            </a:pPr>
            <a:r>
              <a:rPr lang="en-US" baseline="0" dirty="0" smtClean="0"/>
              <a:t>pH decreases.</a:t>
            </a:r>
          </a:p>
          <a:p>
            <a:pPr marL="0" indent="0">
              <a:buNone/>
            </a:pPr>
            <a:r>
              <a:rPr lang="en-US" baseline="0" dirty="0" smtClean="0"/>
              <a:t>3.  This leads to weaker coral skeletons and thinner shells, and the coral reef health declines.</a:t>
            </a:r>
          </a:p>
          <a:p>
            <a:pPr marL="0" indent="0">
              <a:buNone/>
            </a:pPr>
            <a:r>
              <a:rPr lang="en-US" baseline="0" dirty="0" smtClean="0"/>
              <a:t>4.  This leads to a decline in fish, and fisheries and people who depend on fish will suffer.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31</a:t>
            </a:fld>
            <a:endParaRPr lang="en-US"/>
          </a:p>
        </p:txBody>
      </p:sp>
    </p:spTree>
    <p:extLst>
      <p:ext uri="{BB962C8B-B14F-4D97-AF65-F5344CB8AC3E}">
        <p14:creationId xmlns:p14="http://schemas.microsoft.com/office/powerpoint/2010/main" val="622177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a:t>
            </a:r>
            <a:r>
              <a:rPr lang="en-US" baseline="0" dirty="0" smtClean="0"/>
              <a:t> ocean absorbs more and more carbon dioxide, it becomes acidic. But how do we know how acidic is ocean is and will become? We can measure the acidity of a substance, or how acidic or basic it is, using a pH scale.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32</a:t>
            </a:fld>
            <a:endParaRPr lang="en-US"/>
          </a:p>
        </p:txBody>
      </p:sp>
    </p:spTree>
    <p:extLst>
      <p:ext uri="{BB962C8B-B14F-4D97-AF65-F5344CB8AC3E}">
        <p14:creationId xmlns:p14="http://schemas.microsoft.com/office/powerpoint/2010/main" val="225703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pH</a:t>
            </a:r>
            <a:r>
              <a:rPr lang="en-US" baseline="0" dirty="0" smtClean="0"/>
              <a:t>? </a:t>
            </a:r>
          </a:p>
          <a:p>
            <a:r>
              <a:rPr lang="en-US" baseline="0" dirty="0" smtClean="0"/>
              <a:t>pH is the potential of hydrogen, or the concentration of protons in a solution. It measures how acidic or basic a solution is. pH is measured on a scale from 0 to 14. Solutions with a pH of 0-6 are acids, with 0 being the strongest acid. Solutions with a pH of 8-14 are bases with 14 being the strongest base. If a solution has a pH of 7, it is neutral. Distilled water has a pH of 7.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33</a:t>
            </a:fld>
            <a:endParaRPr lang="en-US"/>
          </a:p>
        </p:txBody>
      </p:sp>
    </p:spTree>
    <p:extLst>
      <p:ext uri="{BB962C8B-B14F-4D97-AF65-F5344CB8AC3E}">
        <p14:creationId xmlns:p14="http://schemas.microsoft.com/office/powerpoint/2010/main" val="1057779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 is measured on a scale from 0 to 14. Solutions with a pH of 0-7 are acids, with 0 being the strongest acid. Solutions with a pH of 7-14 are bases with 14 being the strongest base. If a liquid has a pH of 7, it is neutral. Distilled water has a pH of 7.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34</a:t>
            </a:fld>
            <a:endParaRPr lang="en-US"/>
          </a:p>
        </p:txBody>
      </p:sp>
    </p:spTree>
    <p:extLst>
      <p:ext uri="{BB962C8B-B14F-4D97-AF65-F5344CB8AC3E}">
        <p14:creationId xmlns:p14="http://schemas.microsoft.com/office/powerpoint/2010/main" val="1579681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Uangera</a:t>
            </a:r>
            <a:r>
              <a:rPr lang="en-US" sz="1200" dirty="0" smtClean="0"/>
              <a:t> </a:t>
            </a:r>
            <a:r>
              <a:rPr lang="en-US" sz="1200" dirty="0" err="1" smtClean="0"/>
              <a:t>klungel</a:t>
            </a:r>
            <a:r>
              <a:rPr lang="en-US" sz="1200" dirty="0" smtClean="0"/>
              <a:t> a pH </a:t>
            </a:r>
            <a:r>
              <a:rPr lang="en-US" sz="1200" dirty="0" err="1" smtClean="0"/>
              <a:t>er</a:t>
            </a:r>
            <a:r>
              <a:rPr lang="en-US" sz="1200" dirty="0" smtClean="0"/>
              <a:t> a </a:t>
            </a:r>
            <a:r>
              <a:rPr lang="en-US" sz="1200" dirty="0" err="1" smtClean="0"/>
              <a:t>daob</a:t>
            </a:r>
            <a:r>
              <a:rPr lang="en-US" sz="1200" dirty="0" smtClean="0"/>
              <a:t> </a:t>
            </a:r>
            <a:r>
              <a:rPr lang="en-US" sz="1200" dirty="0" err="1" smtClean="0"/>
              <a:t>er</a:t>
            </a:r>
            <a:r>
              <a:rPr lang="en-US" sz="1200" dirty="0" smtClean="0"/>
              <a:t> </a:t>
            </a:r>
            <a:r>
              <a:rPr lang="en-US" sz="1200" dirty="0" err="1" smtClean="0"/>
              <a:t>elchang</a:t>
            </a:r>
            <a:r>
              <a:rPr lang="en-US" sz="1200" dirty="0" smtClean="0"/>
              <a:t> el </a:t>
            </a:r>
            <a:r>
              <a:rPr lang="en-US" sz="1200" dirty="0" err="1" smtClean="0"/>
              <a:t>taem</a:t>
            </a:r>
            <a:r>
              <a:rPr lang="en-US" sz="1200" dirty="0" smtClean="0"/>
              <a:t>?</a:t>
            </a:r>
          </a:p>
          <a:p>
            <a:r>
              <a:rPr lang="en-US" sz="1200" dirty="0" err="1" smtClean="0"/>
              <a:t>Elechal</a:t>
            </a:r>
            <a:r>
              <a:rPr lang="en-US" sz="1200" dirty="0" smtClean="0"/>
              <a:t> time </a:t>
            </a:r>
            <a:r>
              <a:rPr lang="en-US" sz="1200" dirty="0" err="1" smtClean="0"/>
              <a:t>eng</a:t>
            </a:r>
            <a:r>
              <a:rPr lang="en-US" sz="1200" dirty="0" smtClean="0"/>
              <a:t> 8.1 a </a:t>
            </a:r>
            <a:r>
              <a:rPr lang="en-US" sz="1200" dirty="0" err="1" smtClean="0"/>
              <a:t>klungel</a:t>
            </a:r>
            <a:r>
              <a:rPr lang="en-US" sz="1200" dirty="0" smtClean="0"/>
              <a:t> a </a:t>
            </a:r>
            <a:r>
              <a:rPr lang="en-US" sz="1200" dirty="0" err="1" smtClean="0"/>
              <a:t>pH.</a:t>
            </a:r>
            <a:r>
              <a:rPr lang="en-US" sz="1200" dirty="0" smtClean="0"/>
              <a:t> Me ng alkaline me a </a:t>
            </a:r>
            <a:r>
              <a:rPr lang="en-US" sz="1200" dirty="0" err="1" smtClean="0"/>
              <a:t>lechub</a:t>
            </a:r>
            <a:r>
              <a:rPr lang="en-US" sz="1200" dirty="0" smtClean="0"/>
              <a:t> </a:t>
            </a:r>
            <a:r>
              <a:rPr lang="en-US" sz="1200" dirty="0" err="1" smtClean="0"/>
              <a:t>eng</a:t>
            </a:r>
            <a:r>
              <a:rPr lang="en-US" sz="1200" dirty="0" smtClean="0"/>
              <a:t> basic. </a:t>
            </a:r>
            <a:r>
              <a:rPr lang="en-US" sz="1200" dirty="0" err="1" smtClean="0"/>
              <a:t>Eng</a:t>
            </a:r>
            <a:r>
              <a:rPr lang="en-US" sz="1200" dirty="0" smtClean="0"/>
              <a:t> di a </a:t>
            </a:r>
            <a:r>
              <a:rPr lang="en-US" sz="1200" dirty="0" err="1" smtClean="0"/>
              <a:t>cherrengelel</a:t>
            </a:r>
            <a:r>
              <a:rPr lang="en-US" sz="1200" dirty="0" smtClean="0"/>
              <a:t> a </a:t>
            </a:r>
            <a:r>
              <a:rPr lang="en-US" sz="1200" dirty="0" err="1" smtClean="0"/>
              <a:t>klungel</a:t>
            </a:r>
            <a:r>
              <a:rPr lang="en-US" sz="1200" dirty="0" smtClean="0"/>
              <a:t> a pH </a:t>
            </a:r>
            <a:r>
              <a:rPr lang="en-US" sz="1200" dirty="0" err="1" smtClean="0"/>
              <a:t>er</a:t>
            </a:r>
            <a:r>
              <a:rPr lang="en-US" sz="1200" dirty="0" smtClean="0"/>
              <a:t> a </a:t>
            </a:r>
            <a:r>
              <a:rPr lang="en-US" sz="1200" dirty="0" err="1" smtClean="0"/>
              <a:t>beluulechad</a:t>
            </a:r>
            <a:r>
              <a:rPr lang="en-US" sz="1200" dirty="0" smtClean="0"/>
              <a:t> a </a:t>
            </a:r>
            <a:r>
              <a:rPr lang="en-US" sz="1200" dirty="0" err="1" smtClean="0"/>
              <a:t>mla</a:t>
            </a:r>
            <a:r>
              <a:rPr lang="en-US" sz="1200" dirty="0" smtClean="0"/>
              <a:t> </a:t>
            </a:r>
            <a:r>
              <a:rPr lang="en-US" sz="1200" dirty="0" err="1" smtClean="0"/>
              <a:t>merael</a:t>
            </a:r>
            <a:r>
              <a:rPr lang="en-US" sz="1200" dirty="0" smtClean="0"/>
              <a:t> el </a:t>
            </a:r>
            <a:r>
              <a:rPr lang="en-US" sz="1200" dirty="0" err="1" smtClean="0"/>
              <a:t>mor</a:t>
            </a:r>
            <a:r>
              <a:rPr lang="en-US" sz="1200" dirty="0" smtClean="0"/>
              <a:t> </a:t>
            </a:r>
            <a:r>
              <a:rPr lang="en-US" sz="1200" dirty="0" err="1" smtClean="0"/>
              <a:t>er</a:t>
            </a:r>
            <a:r>
              <a:rPr lang="en-US" sz="1200" dirty="0" smtClean="0"/>
              <a:t> </a:t>
            </a:r>
            <a:r>
              <a:rPr lang="en-US" sz="1200" dirty="0" err="1" smtClean="0"/>
              <a:t>eou</a:t>
            </a:r>
            <a:r>
              <a:rPr lang="en-US" sz="1200" dirty="0" smtClean="0"/>
              <a:t> el </a:t>
            </a:r>
            <a:r>
              <a:rPr lang="en-US" sz="1200" dirty="0" err="1" smtClean="0"/>
              <a:t>mla</a:t>
            </a:r>
            <a:r>
              <a:rPr lang="en-US" sz="1200" dirty="0" smtClean="0"/>
              <a:t> </a:t>
            </a:r>
            <a:r>
              <a:rPr lang="en-US" sz="1200" dirty="0" err="1" smtClean="0"/>
              <a:t>er</a:t>
            </a:r>
            <a:r>
              <a:rPr lang="en-US" sz="1200" dirty="0" smtClean="0"/>
              <a:t> a 8.25 e </a:t>
            </a:r>
            <a:r>
              <a:rPr lang="en-US" sz="1200" dirty="0" err="1" smtClean="0"/>
              <a:t>elechang</a:t>
            </a:r>
            <a:r>
              <a:rPr lang="en-US" sz="1200" dirty="0" smtClean="0"/>
              <a:t> </a:t>
            </a:r>
            <a:r>
              <a:rPr lang="en-US" sz="1200" dirty="0" err="1" smtClean="0"/>
              <a:t>mla</a:t>
            </a:r>
            <a:r>
              <a:rPr lang="en-US" sz="1200" dirty="0" smtClean="0"/>
              <a:t> </a:t>
            </a:r>
            <a:r>
              <a:rPr lang="en-US" sz="1200" dirty="0" err="1" smtClean="0"/>
              <a:t>mo</a:t>
            </a:r>
            <a:r>
              <a:rPr lang="en-US" sz="1200" dirty="0" smtClean="0"/>
              <a:t> 8.1 (1751-1994).</a:t>
            </a:r>
          </a:p>
          <a:p>
            <a:endParaRPr lang="en-US" sz="1200" dirty="0" smtClean="0"/>
          </a:p>
          <a:p>
            <a:r>
              <a:rPr lang="en-US" sz="1200" dirty="0" smtClean="0"/>
              <a:t>Ng </a:t>
            </a:r>
            <a:r>
              <a:rPr lang="en-US" sz="1200" dirty="0" err="1" smtClean="0"/>
              <a:t>uangera</a:t>
            </a:r>
            <a:r>
              <a:rPr lang="en-US" sz="1200" dirty="0" smtClean="0"/>
              <a:t> </a:t>
            </a:r>
            <a:r>
              <a:rPr lang="en-US" sz="1200" dirty="0" err="1" smtClean="0"/>
              <a:t>klungel</a:t>
            </a:r>
            <a:r>
              <a:rPr lang="en-US" sz="1200" dirty="0" smtClean="0"/>
              <a:t> el pH </a:t>
            </a:r>
            <a:r>
              <a:rPr lang="en-US" sz="1200" dirty="0" err="1" smtClean="0"/>
              <a:t>er</a:t>
            </a:r>
            <a:r>
              <a:rPr lang="en-US" sz="1200" dirty="0" smtClean="0"/>
              <a:t> a </a:t>
            </a:r>
            <a:r>
              <a:rPr lang="en-US" sz="1200" dirty="0" err="1" smtClean="0"/>
              <a:t>daob</a:t>
            </a:r>
            <a:r>
              <a:rPr lang="en-US" sz="1200" dirty="0" smtClean="0"/>
              <a:t> a </a:t>
            </a:r>
            <a:r>
              <a:rPr lang="en-US" sz="1200" dirty="0" err="1" smtClean="0"/>
              <a:t>mo</a:t>
            </a:r>
            <a:r>
              <a:rPr lang="en-US" sz="1200" dirty="0" smtClean="0"/>
              <a:t> </a:t>
            </a:r>
            <a:r>
              <a:rPr lang="en-US" sz="1200" dirty="0" err="1" smtClean="0"/>
              <a:t>merael</a:t>
            </a:r>
            <a:r>
              <a:rPr lang="en-US" sz="1200" dirty="0" smtClean="0"/>
              <a:t> el </a:t>
            </a:r>
            <a:r>
              <a:rPr lang="en-US" sz="1200" dirty="0" err="1" smtClean="0"/>
              <a:t>mer</a:t>
            </a:r>
            <a:r>
              <a:rPr lang="en-US" sz="1200" dirty="0" smtClean="0"/>
              <a:t> </a:t>
            </a:r>
            <a:r>
              <a:rPr lang="en-US" sz="1200" dirty="0" err="1" smtClean="0"/>
              <a:t>eou</a:t>
            </a:r>
            <a:r>
              <a:rPr lang="en-US" sz="1200" dirty="0" smtClean="0"/>
              <a:t>.</a:t>
            </a:r>
          </a:p>
          <a:p>
            <a:r>
              <a:rPr lang="en-US" sz="1200" dirty="0" err="1" smtClean="0"/>
              <a:t>Ulaoch</a:t>
            </a:r>
            <a:r>
              <a:rPr lang="en-US" sz="1200" dirty="0" smtClean="0"/>
              <a:t> a </a:t>
            </a:r>
            <a:r>
              <a:rPr lang="en-US" sz="1200" dirty="0" err="1" smtClean="0"/>
              <a:t>uasei</a:t>
            </a:r>
            <a:r>
              <a:rPr lang="en-US" sz="1200" dirty="0" smtClean="0"/>
              <a:t> ng </a:t>
            </a:r>
            <a:r>
              <a:rPr lang="en-US" sz="1200" dirty="0" err="1" smtClean="0"/>
              <a:t>mo</a:t>
            </a:r>
            <a:r>
              <a:rPr lang="en-US" sz="1200" dirty="0" smtClean="0"/>
              <a:t> </a:t>
            </a:r>
            <a:r>
              <a:rPr lang="en-US" sz="1200" dirty="0" err="1" smtClean="0"/>
              <a:t>merael</a:t>
            </a:r>
            <a:r>
              <a:rPr lang="en-US" sz="1200" dirty="0" smtClean="0"/>
              <a:t> el </a:t>
            </a:r>
            <a:r>
              <a:rPr lang="en-US" sz="1200" dirty="0" err="1" smtClean="0"/>
              <a:t>lemuut</a:t>
            </a:r>
            <a:r>
              <a:rPr lang="en-US" sz="1200" dirty="0" smtClean="0"/>
              <a:t> el </a:t>
            </a:r>
            <a:r>
              <a:rPr lang="en-US" sz="1200" dirty="0" err="1" smtClean="0"/>
              <a:t>mor</a:t>
            </a:r>
            <a:r>
              <a:rPr lang="en-US" sz="1200" dirty="0" smtClean="0"/>
              <a:t> </a:t>
            </a:r>
            <a:r>
              <a:rPr lang="en-US" sz="1200" dirty="0" err="1" smtClean="0"/>
              <a:t>er</a:t>
            </a:r>
            <a:r>
              <a:rPr lang="en-US" sz="1200" dirty="0" smtClean="0"/>
              <a:t> </a:t>
            </a:r>
            <a:r>
              <a:rPr lang="en-US" sz="1200" dirty="0" err="1" smtClean="0"/>
              <a:t>eou</a:t>
            </a:r>
            <a:r>
              <a:rPr lang="en-US" sz="1200" dirty="0" smtClean="0"/>
              <a:t> el </a:t>
            </a:r>
            <a:r>
              <a:rPr lang="en-US" sz="1200" dirty="0" err="1" smtClean="0"/>
              <a:t>mo</a:t>
            </a:r>
            <a:r>
              <a:rPr lang="en-US" sz="1200" dirty="0" smtClean="0"/>
              <a:t> 7.67 </a:t>
            </a:r>
            <a:r>
              <a:rPr lang="en-US" sz="1200" dirty="0" err="1" smtClean="0"/>
              <a:t>er</a:t>
            </a:r>
            <a:r>
              <a:rPr lang="en-US" sz="1200" dirty="0" smtClean="0"/>
              <a:t> a </a:t>
            </a:r>
            <a:r>
              <a:rPr lang="en-US" sz="1200" dirty="0" err="1" smtClean="0"/>
              <a:t>rak</a:t>
            </a:r>
            <a:r>
              <a:rPr lang="en-US" sz="1200" dirty="0" smtClean="0"/>
              <a:t> </a:t>
            </a:r>
            <a:r>
              <a:rPr lang="en-US" sz="1200" dirty="0" err="1" smtClean="0"/>
              <a:t>er</a:t>
            </a:r>
            <a:r>
              <a:rPr lang="en-US" sz="1200" dirty="0" smtClean="0"/>
              <a:t> a 2100.</a:t>
            </a:r>
          </a:p>
        </p:txBody>
      </p:sp>
      <p:sp>
        <p:nvSpPr>
          <p:cNvPr id="4" name="Slide Number Placeholder 3"/>
          <p:cNvSpPr>
            <a:spLocks noGrp="1"/>
          </p:cNvSpPr>
          <p:nvPr>
            <p:ph type="sldNum" sz="quarter" idx="10"/>
          </p:nvPr>
        </p:nvSpPr>
        <p:spPr/>
        <p:txBody>
          <a:bodyPr/>
          <a:lstStyle/>
          <a:p>
            <a:fld id="{5BFDD287-BC8F-4151-B708-1441536B4691}" type="slidenum">
              <a:rPr lang="en-US" smtClean="0"/>
              <a:pPr/>
              <a:t>35</a:t>
            </a:fld>
            <a:endParaRPr lang="en-US"/>
          </a:p>
        </p:txBody>
      </p:sp>
    </p:spTree>
    <p:extLst>
      <p:ext uri="{BB962C8B-B14F-4D97-AF65-F5344CB8AC3E}">
        <p14:creationId xmlns:p14="http://schemas.microsoft.com/office/powerpoint/2010/main" val="2134954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is this a problem? Well, as pH of the ocean decreases, the marine environment and the organisms living in these environment will be negatively affected. Animals that have shells or grow skeletons will not grow well, as their shells will be weak. Corals will grow more slowly and weaken coral reefs. </a:t>
            </a:r>
          </a:p>
          <a:p>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36</a:t>
            </a:fld>
            <a:endParaRPr lang="en-US"/>
          </a:p>
        </p:txBody>
      </p:sp>
    </p:spTree>
    <p:extLst>
      <p:ext uri="{BB962C8B-B14F-4D97-AF65-F5344CB8AC3E}">
        <p14:creationId xmlns:p14="http://schemas.microsoft.com/office/powerpoint/2010/main" val="4094275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is this a problem? Well, as pH of the ocean decreases, the marine environment and the organisms living in these environment will be negatively affected. Animals that have shells or grow skeletons will not grow well, as their shells will be weak. Corals will grow more slowly and weaken coral reefs. </a:t>
            </a:r>
          </a:p>
          <a:p>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37</a:t>
            </a:fld>
            <a:endParaRPr lang="en-US"/>
          </a:p>
        </p:txBody>
      </p:sp>
    </p:spTree>
    <p:extLst>
      <p:ext uri="{BB962C8B-B14F-4D97-AF65-F5344CB8AC3E}">
        <p14:creationId xmlns:p14="http://schemas.microsoft.com/office/powerpoint/2010/main" val="3824874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is this a problem? Well, as pH of the ocean decreases, the marine environment and the organisms living in these environment will be negatively affected. Animals that have shells or grow skeletons will not grow well, as their shells will be weak. Corals will grow more slowly and weaken coral reefs. </a:t>
            </a:r>
          </a:p>
          <a:p>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38</a:t>
            </a:fld>
            <a:endParaRPr lang="en-US"/>
          </a:p>
        </p:txBody>
      </p:sp>
    </p:spTree>
    <p:extLst>
      <p:ext uri="{BB962C8B-B14F-4D97-AF65-F5344CB8AC3E}">
        <p14:creationId xmlns:p14="http://schemas.microsoft.com/office/powerpoint/2010/main" val="942831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today’s experiment, you will learn about pH,</a:t>
            </a:r>
            <a:r>
              <a:rPr lang="en-US" baseline="0" dirty="0" smtClean="0"/>
              <a:t> acidic and basic solutions. In front of you, you will have different liquids and a student data form. Read the student data form and follow the methods. Students should taste liquids, then list liquids from low acidity to high acidity in Column A. They will guess based on their taste – which has a high acidity and which has a low acidity. Then they will use the pH paper to measure the pH, and enter values in Column B.  Finally in Column C, write high or low depending on the values entered in column B. </a:t>
            </a:r>
          </a:p>
          <a:p>
            <a:r>
              <a:rPr lang="en-US" baseline="0" dirty="0" smtClean="0"/>
              <a:t>STOP here, until students finish the experiment, then move to next slide.</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39</a:t>
            </a:fld>
            <a:endParaRPr lang="en-US"/>
          </a:p>
        </p:txBody>
      </p:sp>
    </p:spTree>
    <p:extLst>
      <p:ext uri="{BB962C8B-B14F-4D97-AF65-F5344CB8AC3E}">
        <p14:creationId xmlns:p14="http://schemas.microsoft.com/office/powerpoint/2010/main" val="317692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Palau’s climate is a tropical climate, so it is hot and humid. We get a lot of rain, and there are two different seasons</a:t>
            </a:r>
            <a:r>
              <a:rPr lang="en-US" baseline="0" dirty="0" smtClean="0"/>
              <a:t> for wind: northeast trade winds and southwest monsoon winds.</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a:t>
            </a:fld>
            <a:endParaRPr lang="en-US"/>
          </a:p>
        </p:txBody>
      </p:sp>
    </p:spTree>
    <p:extLst>
      <p:ext uri="{BB962C8B-B14F-4D97-AF65-F5344CB8AC3E}">
        <p14:creationId xmlns:p14="http://schemas.microsoft.com/office/powerpoint/2010/main" val="3967932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each question with the class. Have different groups answer different questions. Groups</a:t>
            </a:r>
            <a:r>
              <a:rPr lang="en-US" baseline="0" dirty="0" smtClean="0"/>
              <a:t> can compare the list and order, some maybe a little different.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40</a:t>
            </a:fld>
            <a:endParaRPr lang="en-US"/>
          </a:p>
        </p:txBody>
      </p:sp>
    </p:spTree>
    <p:extLst>
      <p:ext uri="{BB962C8B-B14F-4D97-AF65-F5344CB8AC3E}">
        <p14:creationId xmlns:p14="http://schemas.microsoft.com/office/powerpoint/2010/main" val="2983850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each question with the class. Have different groups answer different questions. Groups</a:t>
            </a:r>
            <a:r>
              <a:rPr lang="en-US" baseline="0" dirty="0" smtClean="0"/>
              <a:t> can compare the list and order, some maybe a little different.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41</a:t>
            </a:fld>
            <a:endParaRPr lang="en-US"/>
          </a:p>
        </p:txBody>
      </p:sp>
    </p:spTree>
    <p:extLst>
      <p:ext uri="{BB962C8B-B14F-4D97-AF65-F5344CB8AC3E}">
        <p14:creationId xmlns:p14="http://schemas.microsoft.com/office/powerpoint/2010/main" val="1828400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will rising ocean temperatures, rising sea level and ocean acidification affect the marine environment and the organisms living in them. Also, think of solutions and how you can be part of the solution. </a:t>
            </a:r>
          </a:p>
          <a:p>
            <a:r>
              <a:rPr lang="en-US" baseline="0" dirty="0" smtClean="0"/>
              <a:t>Spend about 5 minutes on this to gauge how much students learned through the 3 activities. This is a critical thinking exercise.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42</a:t>
            </a:fld>
            <a:endParaRPr lang="en-US"/>
          </a:p>
        </p:txBody>
      </p:sp>
    </p:spTree>
    <p:extLst>
      <p:ext uri="{BB962C8B-B14F-4D97-AF65-F5344CB8AC3E}">
        <p14:creationId xmlns:p14="http://schemas.microsoft.com/office/powerpoint/2010/main" val="192767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look at the temperature</a:t>
            </a:r>
            <a:r>
              <a:rPr lang="en-US" baseline="0" dirty="0" smtClean="0"/>
              <a:t> of land and ocean, and how temperature has changed since 1880.  The further the point is away from the 0 mark on the Y axis, the warmer or colder each year is compared to the average temperature.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44</a:t>
            </a:fld>
            <a:endParaRPr lang="en-US"/>
          </a:p>
        </p:txBody>
      </p:sp>
    </p:spTree>
    <p:extLst>
      <p:ext uri="{BB962C8B-B14F-4D97-AF65-F5344CB8AC3E}">
        <p14:creationId xmlns:p14="http://schemas.microsoft.com/office/powerpoint/2010/main" val="1029889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much have levels of carbon dioxide changed? Let’s look at the graph, and identify parts of it. This is a graph showing the changes in carbon dioxide levels in the last 800,000 years. 0 marks the year 1950. As you look at this graph, keep in mind that the first human civilization emerged only 5-6,000 years ago. </a:t>
            </a:r>
            <a:endParaRPr lang="en-US" dirty="0" smtClean="0"/>
          </a:p>
          <a:p>
            <a:r>
              <a:rPr lang="en-US" dirty="0" smtClean="0"/>
              <a:t>The level of carbon dioxide</a:t>
            </a:r>
            <a:r>
              <a:rPr lang="en-US" baseline="0" dirty="0" smtClean="0"/>
              <a:t> is measured as parts per million. </a:t>
            </a:r>
            <a:r>
              <a:rPr lang="en-US" dirty="0" smtClean="0"/>
              <a:t>What is parts per million?</a:t>
            </a:r>
            <a:r>
              <a:rPr lang="en-US" baseline="0" dirty="0" smtClean="0"/>
              <a:t> Think of it this way. If you have a level of 1 ppm that means for every million air molecules, 1 molecule would be carbon dioxide. If it is 320 ppm, for every million air molecules, you have 320 carbon dioxide molecules. </a:t>
            </a:r>
            <a:endParaRPr lang="en-US" dirty="0" smtClean="0"/>
          </a:p>
          <a:p>
            <a:r>
              <a:rPr lang="en-US" baseline="0" dirty="0" smtClean="0"/>
              <a:t>Scientists are able to estimate carbon dioxide levels by analyzing ice cores from glaciers. By analyzing ice cores from glaciers, they can see that carbon dioxide levels were previously around 200-280 ppm. There were years that carbon dioxide levels would fall a little below 200 ppm and rise to over 280 ppm. The highest concentration was about 350,000 years ago at 300 ppm. Then you get to 1950, which is marked by the 0, the carbon dioxide levels rose higher than 300 ppm. In 2020, they measured it at 412.5 ppm, an amount twice the level of what is normally found in the last 800,000 years, and this rise occurred in a short time.</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45</a:t>
            </a:fld>
            <a:endParaRPr lang="en-US"/>
          </a:p>
        </p:txBody>
      </p:sp>
    </p:spTree>
    <p:extLst>
      <p:ext uri="{BB962C8B-B14F-4D97-AF65-F5344CB8AC3E}">
        <p14:creationId xmlns:p14="http://schemas.microsoft.com/office/powerpoint/2010/main" val="3191374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closer at that</a:t>
            </a:r>
            <a:r>
              <a:rPr lang="en-US" baseline="0" dirty="0" smtClean="0"/>
              <a:t> increase between 1950 and 2020, we can see </a:t>
            </a:r>
            <a:r>
              <a:rPr lang="en-US" dirty="0" smtClean="0"/>
              <a:t>how carbon</a:t>
            </a:r>
            <a:r>
              <a:rPr lang="en-US" baseline="0" dirty="0" smtClean="0"/>
              <a:t> dioxide levels increased. During this time, scientists measured the amount of carbon dioxide on a mountain in Hawaii. What they found was that carbon dioxide levels increased by 100 ppm in only 70 years.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46</a:t>
            </a:fld>
            <a:endParaRPr lang="en-US"/>
          </a:p>
        </p:txBody>
      </p:sp>
    </p:spTree>
    <p:extLst>
      <p:ext uri="{BB962C8B-B14F-4D97-AF65-F5344CB8AC3E}">
        <p14:creationId xmlns:p14="http://schemas.microsoft.com/office/powerpoint/2010/main" val="370275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look back at this break up of climate regions, you should note that Palau is located near the equator. This is why we have a tropical climate.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5</a:t>
            </a:fld>
            <a:endParaRPr lang="en-US"/>
          </a:p>
        </p:txBody>
      </p:sp>
    </p:spTree>
    <p:extLst>
      <p:ext uri="{BB962C8B-B14F-4D97-AF65-F5344CB8AC3E}">
        <p14:creationId xmlns:p14="http://schemas.microsoft.com/office/powerpoint/2010/main" val="373788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Ng </a:t>
            </a:r>
            <a:r>
              <a:rPr lang="en-US" baseline="0" dirty="0" err="1" smtClean="0"/>
              <a:t>betok</a:t>
            </a:r>
            <a:r>
              <a:rPr lang="en-US" baseline="0" dirty="0" smtClean="0"/>
              <a:t> a </a:t>
            </a:r>
            <a:r>
              <a:rPr lang="en-US" baseline="0" dirty="0" err="1" smtClean="0"/>
              <a:t>uchul</a:t>
            </a:r>
            <a:r>
              <a:rPr lang="en-US" baseline="0" dirty="0" smtClean="0"/>
              <a:t> </a:t>
            </a:r>
            <a:r>
              <a:rPr lang="en-US" baseline="0" dirty="0" err="1" smtClean="0"/>
              <a:t>meng</a:t>
            </a:r>
            <a:r>
              <a:rPr lang="en-US" baseline="0" dirty="0" smtClean="0"/>
              <a:t> mo </a:t>
            </a:r>
            <a:r>
              <a:rPr lang="en-US" baseline="0" dirty="0" err="1" smtClean="0"/>
              <a:t>mengodech</a:t>
            </a:r>
            <a:r>
              <a:rPr lang="en-US" baseline="0" dirty="0" smtClean="0"/>
              <a:t> a </a:t>
            </a:r>
            <a:r>
              <a:rPr lang="en-US" baseline="0" dirty="0" err="1" smtClean="0"/>
              <a:t>teletelel</a:t>
            </a:r>
            <a:r>
              <a:rPr lang="en-US" baseline="0" dirty="0" smtClean="0"/>
              <a:t> a </a:t>
            </a:r>
            <a:r>
              <a:rPr lang="en-US" baseline="0" dirty="0" err="1" smtClean="0"/>
              <a:t>eanged</a:t>
            </a:r>
            <a:r>
              <a:rPr lang="en-US" baseline="0" dirty="0" smtClean="0"/>
              <a:t> </a:t>
            </a:r>
            <a:r>
              <a:rPr lang="en-US" baseline="0" dirty="0" err="1" smtClean="0"/>
              <a:t>er</a:t>
            </a:r>
            <a:r>
              <a:rPr lang="en-US" baseline="0" dirty="0" smtClean="0"/>
              <a:t> a </a:t>
            </a:r>
            <a:r>
              <a:rPr lang="en-US" baseline="0" dirty="0" err="1" smtClean="0"/>
              <a:t>beluulechad</a:t>
            </a:r>
            <a:r>
              <a:rPr lang="en-US" baseline="0" dirty="0" smtClean="0"/>
              <a:t>. Ng </a:t>
            </a:r>
            <a:r>
              <a:rPr lang="en-US" baseline="0" dirty="0" err="1" smtClean="0"/>
              <a:t>di</a:t>
            </a:r>
            <a:r>
              <a:rPr lang="en-US" baseline="0" dirty="0" smtClean="0"/>
              <a:t> mo </a:t>
            </a:r>
            <a:r>
              <a:rPr lang="en-US" baseline="0" dirty="0" err="1" smtClean="0"/>
              <a:t>ultuil</a:t>
            </a:r>
            <a:r>
              <a:rPr lang="en-US" baseline="0" dirty="0" smtClean="0"/>
              <a:t> </a:t>
            </a:r>
            <a:r>
              <a:rPr lang="en-US" baseline="0" dirty="0" err="1" smtClean="0"/>
              <a:t>er</a:t>
            </a:r>
            <a:r>
              <a:rPr lang="en-US" baseline="0" dirty="0" smtClean="0"/>
              <a:t> a </a:t>
            </a:r>
            <a:r>
              <a:rPr lang="en-US" baseline="0" dirty="0" err="1" smtClean="0"/>
              <a:t>sils</a:t>
            </a:r>
            <a:r>
              <a:rPr lang="en-US" baseline="0" dirty="0" smtClean="0"/>
              <a:t>, </a:t>
            </a:r>
            <a:r>
              <a:rPr lang="en-US" baseline="0" dirty="0" err="1" smtClean="0"/>
              <a:t>daob</a:t>
            </a:r>
            <a:r>
              <a:rPr lang="en-US" baseline="0" dirty="0" smtClean="0"/>
              <a:t>, </a:t>
            </a:r>
            <a:r>
              <a:rPr lang="en-US" baseline="0" dirty="0" err="1" smtClean="0"/>
              <a:t>metial</a:t>
            </a:r>
            <a:r>
              <a:rPr lang="en-US" baseline="0" dirty="0" smtClean="0"/>
              <a:t> atmosphere </a:t>
            </a:r>
            <a:r>
              <a:rPr lang="en-US" baseline="0" dirty="0" err="1" smtClean="0"/>
              <a:t>malechub</a:t>
            </a:r>
            <a:r>
              <a:rPr lang="en-US" baseline="0" dirty="0" smtClean="0"/>
              <a:t> eng </a:t>
            </a:r>
            <a:r>
              <a:rPr lang="en-US" baseline="0" dirty="0" err="1" smtClean="0"/>
              <a:t>eolt</a:t>
            </a:r>
            <a:r>
              <a:rPr lang="en-US" baseline="0" dirty="0" smtClean="0"/>
              <a:t> el </a:t>
            </a:r>
            <a:r>
              <a:rPr lang="en-US" baseline="0" dirty="0" err="1" smtClean="0"/>
              <a:t>melekedek</a:t>
            </a:r>
            <a:r>
              <a:rPr lang="en-US" baseline="0" dirty="0" smtClean="0"/>
              <a:t> </a:t>
            </a:r>
            <a:r>
              <a:rPr lang="en-US" baseline="0" dirty="0" err="1" smtClean="0"/>
              <a:t>er</a:t>
            </a:r>
            <a:r>
              <a:rPr lang="en-US" baseline="0" dirty="0" smtClean="0"/>
              <a:t> a </a:t>
            </a:r>
            <a:r>
              <a:rPr lang="en-US" baseline="0" dirty="0" err="1" smtClean="0"/>
              <a:t>Beluulechad</a:t>
            </a:r>
            <a:r>
              <a:rPr lang="en-US" baseline="0" dirty="0" smtClean="0"/>
              <a:t>, </a:t>
            </a:r>
            <a:r>
              <a:rPr lang="en-US" baseline="0" dirty="0" err="1" smtClean="0"/>
              <a:t>dirrek</a:t>
            </a:r>
            <a:r>
              <a:rPr lang="en-US" baseline="0" dirty="0" smtClean="0"/>
              <a:t> el </a:t>
            </a:r>
            <a:r>
              <a:rPr lang="en-US" baseline="0" dirty="0" err="1" smtClean="0"/>
              <a:t>kori</a:t>
            </a:r>
            <a:r>
              <a:rPr lang="en-US" baseline="0" dirty="0" smtClean="0"/>
              <a:t> ma </a:t>
            </a:r>
            <a:r>
              <a:rPr lang="en-US" baseline="0" dirty="0" err="1" smtClean="0"/>
              <a:t>chutem</a:t>
            </a:r>
            <a:r>
              <a:rPr lang="en-US" baseline="0" dirty="0" smtClean="0"/>
              <a:t> me a </a:t>
            </a:r>
            <a:r>
              <a:rPr lang="en-US" baseline="0" dirty="0" err="1" smtClean="0"/>
              <a:t>klengar</a:t>
            </a:r>
            <a:r>
              <a:rPr lang="en-US" baseline="0" dirty="0" smtClean="0"/>
              <a:t> </a:t>
            </a:r>
            <a:r>
              <a:rPr lang="en-US" baseline="0" dirty="0" err="1" smtClean="0"/>
              <a:t>er</a:t>
            </a:r>
            <a:r>
              <a:rPr lang="en-US" baseline="0" dirty="0" smtClean="0"/>
              <a:t> </a:t>
            </a:r>
            <a:r>
              <a:rPr lang="en-US" baseline="0" dirty="0" err="1" smtClean="0"/>
              <a:t>tiang</a:t>
            </a:r>
            <a:r>
              <a:rPr lang="en-US" baseline="0" dirty="0" smtClean="0"/>
              <a:t> el </a:t>
            </a:r>
            <a:r>
              <a:rPr lang="en-US" baseline="0" dirty="0" err="1" smtClean="0"/>
              <a:t>Beluulechad</a:t>
            </a:r>
            <a:r>
              <a:rPr lang="en-US" baseline="0" dirty="0" smtClean="0"/>
              <a:t> a mo </a:t>
            </a:r>
            <a:r>
              <a:rPr lang="en-US" baseline="0" dirty="0" err="1" smtClean="0"/>
              <a:t>ngodechii</a:t>
            </a:r>
            <a:r>
              <a:rPr lang="en-US" baseline="0" dirty="0" smtClean="0"/>
              <a:t> a </a:t>
            </a:r>
            <a:r>
              <a:rPr lang="en-US" baseline="0" dirty="0" err="1" smtClean="0"/>
              <a:t>teletelel</a:t>
            </a:r>
            <a:r>
              <a:rPr lang="en-US" baseline="0" dirty="0" smtClean="0"/>
              <a:t> a </a:t>
            </a:r>
            <a:r>
              <a:rPr lang="en-US" baseline="0" dirty="0" err="1" smtClean="0"/>
              <a:t>eanged</a:t>
            </a:r>
            <a:r>
              <a:rPr lang="en-US" baseline="0" dirty="0" smtClean="0"/>
              <a:t>. </a:t>
            </a:r>
            <a:r>
              <a:rPr lang="en-US" baseline="0" dirty="0" err="1" smtClean="0"/>
              <a:t>Aikakid</a:t>
            </a:r>
            <a:r>
              <a:rPr lang="en-US" baseline="0" dirty="0" smtClean="0"/>
              <a:t> a </a:t>
            </a:r>
            <a:r>
              <a:rPr lang="en-US" baseline="0" dirty="0" err="1" smtClean="0"/>
              <a:t>uchul</a:t>
            </a:r>
            <a:r>
              <a:rPr lang="en-US" baseline="0" dirty="0" smtClean="0"/>
              <a:t> </a:t>
            </a:r>
            <a:r>
              <a:rPr lang="en-US" baseline="0" dirty="0" err="1" smtClean="0"/>
              <a:t>meng</a:t>
            </a:r>
            <a:r>
              <a:rPr lang="en-US" baseline="0" dirty="0" smtClean="0"/>
              <a:t> </a:t>
            </a:r>
            <a:r>
              <a:rPr lang="en-US" baseline="0" dirty="0" err="1" smtClean="0"/>
              <a:t>sebched</a:t>
            </a:r>
            <a:r>
              <a:rPr lang="en-US" baseline="0" dirty="0" smtClean="0"/>
              <a:t> el </a:t>
            </a:r>
            <a:r>
              <a:rPr lang="en-US" baseline="0" dirty="0" err="1" smtClean="0"/>
              <a:t>mesang</a:t>
            </a:r>
            <a:r>
              <a:rPr lang="en-US" baseline="0" dirty="0" smtClean="0"/>
              <a:t> a </a:t>
            </a:r>
            <a:r>
              <a:rPr lang="en-US" baseline="0" dirty="0" err="1" smtClean="0"/>
              <a:t>ngedechel</a:t>
            </a:r>
            <a:r>
              <a:rPr lang="en-US" baseline="0" dirty="0" smtClean="0"/>
              <a:t> a </a:t>
            </a:r>
            <a:r>
              <a:rPr lang="en-US" baseline="0" dirty="0" err="1" smtClean="0"/>
              <a:t>eanged</a:t>
            </a:r>
            <a:r>
              <a:rPr lang="en-US" baseline="0" dirty="0" smtClean="0"/>
              <a:t> </a:t>
            </a:r>
            <a:r>
              <a:rPr lang="en-US" baseline="0" dirty="0" err="1" smtClean="0"/>
              <a:t>er</a:t>
            </a:r>
            <a:r>
              <a:rPr lang="en-US" baseline="0" dirty="0" smtClean="0"/>
              <a:t> a </a:t>
            </a:r>
            <a:r>
              <a:rPr lang="en-US" baseline="0" dirty="0" err="1" smtClean="0"/>
              <a:t>Beluulechad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6</a:t>
            </a:fld>
            <a:endParaRPr lang="en-US"/>
          </a:p>
        </p:txBody>
      </p:sp>
    </p:spTree>
    <p:extLst>
      <p:ext uri="{BB962C8B-B14F-4D97-AF65-F5344CB8AC3E}">
        <p14:creationId xmlns:p14="http://schemas.microsoft.com/office/powerpoint/2010/main" val="187351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climate change? </a:t>
            </a:r>
            <a:r>
              <a:rPr lang="en-US" i="1" baseline="0" dirty="0" smtClean="0"/>
              <a:t>Let 1 or 2 students answer, then give the definitions.</a:t>
            </a:r>
          </a:p>
          <a:p>
            <a:r>
              <a:rPr lang="en-US" i="0" baseline="0" dirty="0" smtClean="0"/>
              <a:t>Climate change is a change in the pattern of weather, and related changes in oceans, land surface and ice sheets, occurring over time scales of decades or longer. It can also be defined as climate change describes a change in average conditions – such as temperature and rainfall – in a region over a long period of time. </a:t>
            </a:r>
            <a:endParaRPr lang="en-US" i="0"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7</a:t>
            </a:fld>
            <a:endParaRPr lang="en-US"/>
          </a:p>
        </p:txBody>
      </p:sp>
    </p:spTree>
    <p:extLst>
      <p:ext uri="{BB962C8B-B14F-4D97-AF65-F5344CB8AC3E}">
        <p14:creationId xmlns:p14="http://schemas.microsoft.com/office/powerpoint/2010/main" val="131950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8</a:t>
            </a:fld>
            <a:endParaRPr lang="en-US"/>
          </a:p>
        </p:txBody>
      </p:sp>
    </p:spTree>
    <p:extLst>
      <p:ext uri="{BB962C8B-B14F-4D97-AF65-F5344CB8AC3E}">
        <p14:creationId xmlns:p14="http://schemas.microsoft.com/office/powerpoint/2010/main" val="796802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have 15-20 minutes to review the worksheet and come up with</a:t>
            </a:r>
            <a:r>
              <a:rPr lang="en-US" baseline="0" dirty="0" smtClean="0"/>
              <a:t> a summary statement about the graphs. The statement should be specific with details of change. </a:t>
            </a:r>
            <a:endParaRPr lang="en-US" dirty="0"/>
          </a:p>
        </p:txBody>
      </p:sp>
      <p:sp>
        <p:nvSpPr>
          <p:cNvPr id="4" name="Slide Number Placeholder 3"/>
          <p:cNvSpPr>
            <a:spLocks noGrp="1"/>
          </p:cNvSpPr>
          <p:nvPr>
            <p:ph type="sldNum" sz="quarter" idx="10"/>
          </p:nvPr>
        </p:nvSpPr>
        <p:spPr/>
        <p:txBody>
          <a:bodyPr/>
          <a:lstStyle/>
          <a:p>
            <a:fld id="{5BFDD287-BC8F-4151-B708-1441536B4691}" type="slidenum">
              <a:rPr lang="en-US" smtClean="0"/>
              <a:pPr/>
              <a:t>9</a:t>
            </a:fld>
            <a:endParaRPr lang="en-US"/>
          </a:p>
        </p:txBody>
      </p:sp>
    </p:spTree>
    <p:extLst>
      <p:ext uri="{BB962C8B-B14F-4D97-AF65-F5344CB8AC3E}">
        <p14:creationId xmlns:p14="http://schemas.microsoft.com/office/powerpoint/2010/main" val="346249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CC90C7-6556-4D20-945D-A94CA3EF211E}"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2178412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CC90C7-6556-4D20-945D-A94CA3EF211E}"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2915197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CC90C7-6556-4D20-945D-A94CA3EF211E}"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118736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CC90C7-6556-4D20-945D-A94CA3EF211E}"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371001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CC90C7-6556-4D20-945D-A94CA3EF211E}"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107339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CC90C7-6556-4D20-945D-A94CA3EF211E}"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3215695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CC90C7-6556-4D20-945D-A94CA3EF211E}"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395476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CC90C7-6556-4D20-945D-A94CA3EF211E}"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399974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C90C7-6556-4D20-945D-A94CA3EF211E}"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3314130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CC90C7-6556-4D20-945D-A94CA3EF211E}"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175493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CC90C7-6556-4D20-945D-A94CA3EF211E}"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A0920-247E-459C-BA09-F2722A42A425}" type="slidenum">
              <a:rPr lang="en-US" smtClean="0"/>
              <a:pPr/>
              <a:t>‹#›</a:t>
            </a:fld>
            <a:endParaRPr lang="en-US"/>
          </a:p>
        </p:txBody>
      </p:sp>
    </p:spTree>
    <p:extLst>
      <p:ext uri="{BB962C8B-B14F-4D97-AF65-F5344CB8AC3E}">
        <p14:creationId xmlns:p14="http://schemas.microsoft.com/office/powerpoint/2010/main" val="2511423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C90C7-6556-4D20-945D-A94CA3EF211E}" type="datetimeFigureOut">
              <a:rPr lang="en-US" smtClean="0"/>
              <a:pPr/>
              <a:t>1/25/2023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A0920-247E-459C-BA09-F2722A42A425}" type="slidenum">
              <a:rPr lang="en-US" smtClean="0"/>
              <a:pPr/>
              <a:t>‹#›</a:t>
            </a:fld>
            <a:endParaRPr lang="en-US"/>
          </a:p>
        </p:txBody>
      </p:sp>
    </p:spTree>
    <p:extLst>
      <p:ext uri="{BB962C8B-B14F-4D97-AF65-F5344CB8AC3E}">
        <p14:creationId xmlns:p14="http://schemas.microsoft.com/office/powerpoint/2010/main" val="3584870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youtu.be/wpUsY6DJy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2.png"/><Relationship Id="rId12"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5.wdp"/><Relationship Id="rId4" Type="http://schemas.openxmlformats.org/officeDocument/2006/relationships/image" Target="../media/image30.png"/><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78" y="4245474"/>
            <a:ext cx="2417267" cy="2417267"/>
          </a:xfrm>
          <a:prstGeom prst="rect">
            <a:avLst/>
          </a:prstGeom>
        </p:spPr>
      </p:pic>
      <p:sp>
        <p:nvSpPr>
          <p:cNvPr id="2" name="Title 1"/>
          <p:cNvSpPr>
            <a:spLocks noGrp="1"/>
          </p:cNvSpPr>
          <p:nvPr>
            <p:ph type="ctrTitle"/>
          </p:nvPr>
        </p:nvSpPr>
        <p:spPr>
          <a:xfrm>
            <a:off x="0" y="368132"/>
            <a:ext cx="6037326" cy="1930545"/>
          </a:xfrm>
        </p:spPr>
        <p:txBody>
          <a:bodyPr/>
          <a:lstStyle/>
          <a:p>
            <a:r>
              <a:rPr lang="en-US" dirty="0" smtClean="0">
                <a:solidFill>
                  <a:schemeClr val="bg1"/>
                </a:solidFill>
              </a:rPr>
              <a:t>CLIMATE CHANGE &amp; PALAU</a:t>
            </a:r>
            <a:endParaRPr lang="en-US" dirty="0">
              <a:solidFill>
                <a:schemeClr val="bg1"/>
              </a:solidFill>
            </a:endParaRPr>
          </a:p>
        </p:txBody>
      </p:sp>
      <p:sp>
        <p:nvSpPr>
          <p:cNvPr id="3" name="Subtitle 2"/>
          <p:cNvSpPr>
            <a:spLocks noGrp="1"/>
          </p:cNvSpPr>
          <p:nvPr>
            <p:ph type="subTitle" idx="1"/>
          </p:nvPr>
        </p:nvSpPr>
        <p:spPr>
          <a:xfrm>
            <a:off x="0" y="2462007"/>
            <a:ext cx="6037326" cy="1655762"/>
          </a:xfrm>
        </p:spPr>
        <p:txBody>
          <a:bodyPr>
            <a:normAutofit lnSpcReduction="10000"/>
          </a:bodyPr>
          <a:lstStyle/>
          <a:p>
            <a:r>
              <a:rPr lang="en-US" dirty="0" smtClean="0">
                <a:solidFill>
                  <a:schemeClr val="bg1"/>
                </a:solidFill>
              </a:rPr>
              <a:t>Presentation Developed by:</a:t>
            </a:r>
          </a:p>
          <a:p>
            <a:r>
              <a:rPr lang="en-US" dirty="0" smtClean="0">
                <a:solidFill>
                  <a:schemeClr val="bg1"/>
                </a:solidFill>
              </a:rPr>
              <a:t>Coral Reef Research Foundation</a:t>
            </a:r>
          </a:p>
          <a:p>
            <a:r>
              <a:rPr lang="en-US" dirty="0" smtClean="0">
                <a:solidFill>
                  <a:schemeClr val="bg1"/>
                </a:solidFill>
              </a:rPr>
              <a:t>Funded by:</a:t>
            </a:r>
          </a:p>
          <a:p>
            <a:r>
              <a:rPr lang="en-US" dirty="0" smtClean="0">
                <a:solidFill>
                  <a:schemeClr val="bg1"/>
                </a:solidFill>
              </a:rPr>
              <a:t>New Zealand North Pacific Development Fund</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7326" y="0"/>
            <a:ext cx="3106674" cy="6858000"/>
          </a:xfrm>
          <a:prstGeom prst="rect">
            <a:avLst/>
          </a:prstGeom>
        </p:spPr>
      </p:pic>
      <p:grpSp>
        <p:nvGrpSpPr>
          <p:cNvPr id="8" name="Group 7"/>
          <p:cNvGrpSpPr/>
          <p:nvPr/>
        </p:nvGrpSpPr>
        <p:grpSpPr>
          <a:xfrm>
            <a:off x="2757402" y="4441369"/>
            <a:ext cx="3108960" cy="2125684"/>
            <a:chOff x="2852407" y="4370119"/>
            <a:chExt cx="3002127" cy="2125684"/>
          </a:xfrm>
        </p:grpSpPr>
        <p:sp>
          <p:nvSpPr>
            <p:cNvPr id="7" name="Rectangle 6"/>
            <p:cNvSpPr/>
            <p:nvPr/>
          </p:nvSpPr>
          <p:spPr>
            <a:xfrm>
              <a:off x="2852407" y="4370119"/>
              <a:ext cx="3002127" cy="21256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6"/>
            <p:cNvPicPr>
              <a:picLocks noChangeAspect="1" noChangeArrowheads="1"/>
            </p:cNvPicPr>
            <p:nvPr/>
          </p:nvPicPr>
          <p:blipFill>
            <a:blip r:embed="rId5" cstate="print"/>
            <a:srcRect/>
            <a:stretch>
              <a:fillRect/>
            </a:stretch>
          </p:blipFill>
          <p:spPr bwMode="auto">
            <a:xfrm>
              <a:off x="2923660" y="4414732"/>
              <a:ext cx="2885704" cy="2027554"/>
            </a:xfrm>
            <a:prstGeom prst="rect">
              <a:avLst/>
            </a:prstGeom>
            <a:noFill/>
            <a:ln w="9525" algn="in">
              <a:noFill/>
              <a:miter lim="800000"/>
              <a:headEnd/>
              <a:tailEnd/>
            </a:ln>
            <a:effectLst/>
          </p:spPr>
        </p:pic>
      </p:grpSp>
      <p:sp>
        <p:nvSpPr>
          <p:cNvPr id="9" name="TextBox 8"/>
          <p:cNvSpPr txBox="1"/>
          <p:nvPr/>
        </p:nvSpPr>
        <p:spPr>
          <a:xfrm>
            <a:off x="2476099" y="6559126"/>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4131154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633" y="-4820"/>
            <a:ext cx="7886700" cy="1325563"/>
          </a:xfrm>
        </p:spPr>
        <p:txBody>
          <a:bodyPr/>
          <a:lstStyle/>
          <a:p>
            <a:r>
              <a:rPr lang="en-US" dirty="0" smtClean="0"/>
              <a:t>Reading Graphs: Line graphs</a:t>
            </a:r>
            <a:endParaRPr lang="en-US" dirty="0"/>
          </a:p>
        </p:txBody>
      </p:sp>
      <p:sp>
        <p:nvSpPr>
          <p:cNvPr id="3" name="Content Placeholder 2"/>
          <p:cNvSpPr>
            <a:spLocks noGrp="1"/>
          </p:cNvSpPr>
          <p:nvPr>
            <p:ph idx="1"/>
          </p:nvPr>
        </p:nvSpPr>
        <p:spPr>
          <a:xfrm>
            <a:off x="628650" y="1030497"/>
            <a:ext cx="7886700" cy="4351338"/>
          </a:xfrm>
        </p:spPr>
        <p:txBody>
          <a:bodyPr/>
          <a:lstStyle/>
          <a:p>
            <a:r>
              <a:rPr lang="en-US" dirty="0" smtClean="0"/>
              <a:t>For Worksheet A1.2, A1.4, A1.5, A1.7, A1.8</a:t>
            </a:r>
          </a:p>
          <a:p>
            <a:pPr marL="0" indent="0">
              <a:buNone/>
            </a:pPr>
            <a:r>
              <a:rPr lang="en-US" dirty="0" err="1" smtClean="0"/>
              <a:t>Ngera</a:t>
            </a:r>
            <a:r>
              <a:rPr lang="en-US" dirty="0" smtClean="0"/>
              <a:t> </a:t>
            </a:r>
            <a:r>
              <a:rPr lang="en-US" dirty="0" err="1" smtClean="0"/>
              <a:t>ngar</a:t>
            </a:r>
            <a:r>
              <a:rPr lang="en-US" dirty="0" smtClean="0"/>
              <a:t> </a:t>
            </a:r>
            <a:r>
              <a:rPr lang="en-US" dirty="0" err="1" smtClean="0"/>
              <a:t>er</a:t>
            </a:r>
            <a:r>
              <a:rPr lang="en-US" dirty="0" smtClean="0"/>
              <a:t> a x-axis me a </a:t>
            </a:r>
            <a:r>
              <a:rPr lang="en-US" dirty="0" err="1" smtClean="0"/>
              <a:t>ngera</a:t>
            </a:r>
            <a:r>
              <a:rPr lang="en-US" dirty="0" smtClean="0"/>
              <a:t> </a:t>
            </a:r>
            <a:r>
              <a:rPr lang="en-US" dirty="0" err="1" smtClean="0"/>
              <a:t>ngar</a:t>
            </a:r>
            <a:r>
              <a:rPr lang="en-US" dirty="0" smtClean="0"/>
              <a:t> </a:t>
            </a:r>
            <a:r>
              <a:rPr lang="en-US" dirty="0" err="1" smtClean="0"/>
              <a:t>er</a:t>
            </a:r>
            <a:r>
              <a:rPr lang="en-US" dirty="0" smtClean="0"/>
              <a:t> a y-axis (</a:t>
            </a:r>
            <a:r>
              <a:rPr lang="en-US" dirty="0" err="1" smtClean="0"/>
              <a:t>dechor</a:t>
            </a:r>
            <a:r>
              <a:rPr lang="en-US" dirty="0" smtClean="0"/>
              <a:t> el line)?</a:t>
            </a:r>
            <a:endParaRPr lang="en-US" dirty="0"/>
          </a:p>
        </p:txBody>
      </p:sp>
      <p:cxnSp>
        <p:nvCxnSpPr>
          <p:cNvPr id="5" name="Straight Connector 4"/>
          <p:cNvCxnSpPr/>
          <p:nvPr/>
        </p:nvCxnSpPr>
        <p:spPr>
          <a:xfrm>
            <a:off x="2491406" y="5730242"/>
            <a:ext cx="4114800" cy="13252"/>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rot="5400000">
            <a:off x="936926" y="4189014"/>
            <a:ext cx="3108960"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909390" y="5775580"/>
            <a:ext cx="1237839" cy="584775"/>
          </a:xfrm>
          <a:prstGeom prst="rect">
            <a:avLst/>
          </a:prstGeom>
          <a:noFill/>
        </p:spPr>
        <p:txBody>
          <a:bodyPr wrap="none" rtlCol="0">
            <a:spAutoFit/>
          </a:bodyPr>
          <a:lstStyle/>
          <a:p>
            <a:r>
              <a:rPr lang="en-US" sz="3200" b="1" dirty="0" smtClean="0"/>
              <a:t>X-Axis</a:t>
            </a:r>
            <a:endParaRPr lang="en-US" sz="3200" b="1" dirty="0"/>
          </a:p>
        </p:txBody>
      </p:sp>
      <p:sp>
        <p:nvSpPr>
          <p:cNvPr id="8" name="TextBox 7"/>
          <p:cNvSpPr txBox="1"/>
          <p:nvPr/>
        </p:nvSpPr>
        <p:spPr>
          <a:xfrm rot="16200000">
            <a:off x="1404934" y="3896626"/>
            <a:ext cx="1237839" cy="584775"/>
          </a:xfrm>
          <a:prstGeom prst="rect">
            <a:avLst/>
          </a:prstGeom>
          <a:noFill/>
        </p:spPr>
        <p:txBody>
          <a:bodyPr wrap="none" rtlCol="0">
            <a:spAutoFit/>
          </a:bodyPr>
          <a:lstStyle/>
          <a:p>
            <a:r>
              <a:rPr lang="en-US" sz="3200" b="1" dirty="0" smtClean="0"/>
              <a:t>Y-Axis</a:t>
            </a:r>
            <a:endParaRPr lang="en-US" sz="3200" b="1" dirty="0"/>
          </a:p>
        </p:txBody>
      </p:sp>
      <p:sp>
        <p:nvSpPr>
          <p:cNvPr id="9" name="TextBox 8"/>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59044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633" y="-71078"/>
            <a:ext cx="7886700" cy="1325563"/>
          </a:xfrm>
        </p:spPr>
        <p:txBody>
          <a:bodyPr/>
          <a:lstStyle/>
          <a:p>
            <a:r>
              <a:rPr lang="en-US" dirty="0" smtClean="0"/>
              <a:t>Reading Graphs: Line graphs</a:t>
            </a:r>
            <a:endParaRPr lang="en-US" dirty="0"/>
          </a:p>
        </p:txBody>
      </p:sp>
      <p:sp>
        <p:nvSpPr>
          <p:cNvPr id="3" name="Content Placeholder 2"/>
          <p:cNvSpPr>
            <a:spLocks noGrp="1"/>
          </p:cNvSpPr>
          <p:nvPr>
            <p:ph idx="1"/>
          </p:nvPr>
        </p:nvSpPr>
        <p:spPr>
          <a:xfrm>
            <a:off x="628650" y="924477"/>
            <a:ext cx="7886700" cy="4351338"/>
          </a:xfrm>
        </p:spPr>
        <p:txBody>
          <a:bodyPr/>
          <a:lstStyle/>
          <a:p>
            <a:r>
              <a:rPr lang="en-US" dirty="0" smtClean="0"/>
              <a:t>For Worksheet A1.2, A1.4, A1.5, A1.7, A1.8</a:t>
            </a:r>
          </a:p>
          <a:p>
            <a:pPr marL="0" indent="0">
              <a:buNone/>
            </a:pPr>
            <a:r>
              <a:rPr lang="en-US" dirty="0" smtClean="0"/>
              <a:t>A worksheet a </a:t>
            </a:r>
            <a:r>
              <a:rPr lang="en-US" dirty="0" err="1" smtClean="0"/>
              <a:t>ochotii</a:t>
            </a:r>
            <a:r>
              <a:rPr lang="en-US" dirty="0" smtClean="0"/>
              <a:t> el </a:t>
            </a:r>
            <a:r>
              <a:rPr lang="en-US" dirty="0" err="1" smtClean="0"/>
              <a:t>kmo</a:t>
            </a:r>
            <a:r>
              <a:rPr lang="en-US" dirty="0" smtClean="0"/>
              <a:t> a </a:t>
            </a:r>
            <a:r>
              <a:rPr lang="en-US" dirty="0" err="1" smtClean="0"/>
              <a:t>rak</a:t>
            </a:r>
            <a:r>
              <a:rPr lang="en-US" dirty="0" smtClean="0"/>
              <a:t> a </a:t>
            </a:r>
            <a:r>
              <a:rPr lang="en-US" dirty="0" err="1" smtClean="0"/>
              <a:t>ngar</a:t>
            </a:r>
            <a:r>
              <a:rPr lang="en-US" dirty="0" smtClean="0"/>
              <a:t> </a:t>
            </a:r>
            <a:r>
              <a:rPr lang="en-US" dirty="0" err="1" smtClean="0"/>
              <a:t>er</a:t>
            </a:r>
            <a:r>
              <a:rPr lang="en-US" dirty="0" smtClean="0"/>
              <a:t> a x-axis ea </a:t>
            </a:r>
            <a:r>
              <a:rPr lang="en-US" dirty="0" err="1" smtClean="0"/>
              <a:t>telkelel</a:t>
            </a:r>
            <a:r>
              <a:rPr lang="en-US" dirty="0" smtClean="0"/>
              <a:t> a </a:t>
            </a:r>
            <a:r>
              <a:rPr lang="en-US" dirty="0" err="1" smtClean="0"/>
              <a:t>kleald</a:t>
            </a:r>
            <a:r>
              <a:rPr lang="en-US" dirty="0" smtClean="0"/>
              <a:t>/</a:t>
            </a:r>
            <a:r>
              <a:rPr lang="en-US" dirty="0" err="1" smtClean="0"/>
              <a:t>kelekolt</a:t>
            </a:r>
            <a:r>
              <a:rPr lang="en-US" dirty="0" smtClean="0"/>
              <a:t>, </a:t>
            </a:r>
            <a:r>
              <a:rPr lang="en-US" dirty="0" err="1" smtClean="0"/>
              <a:t>telkelel</a:t>
            </a:r>
            <a:r>
              <a:rPr lang="en-US" dirty="0" smtClean="0"/>
              <a:t> a </a:t>
            </a:r>
            <a:r>
              <a:rPr lang="en-US" dirty="0" err="1" smtClean="0"/>
              <a:t>daob</a:t>
            </a:r>
            <a:r>
              <a:rPr lang="en-US" dirty="0" smtClean="0"/>
              <a:t> me a </a:t>
            </a:r>
            <a:r>
              <a:rPr lang="en-US" dirty="0" err="1" smtClean="0"/>
              <a:t>ngedechel</a:t>
            </a:r>
            <a:r>
              <a:rPr lang="en-US" dirty="0" smtClean="0"/>
              <a:t> a </a:t>
            </a:r>
            <a:r>
              <a:rPr lang="en-US" dirty="0" err="1" smtClean="0"/>
              <a:t>ildisir</a:t>
            </a:r>
            <a:r>
              <a:rPr lang="en-US" dirty="0" smtClean="0"/>
              <a:t> a </a:t>
            </a:r>
            <a:r>
              <a:rPr lang="en-US" dirty="0" err="1" smtClean="0"/>
              <a:t>rechad</a:t>
            </a:r>
            <a:r>
              <a:rPr lang="en-US" dirty="0" smtClean="0"/>
              <a:t> </a:t>
            </a:r>
            <a:r>
              <a:rPr lang="en-US" dirty="0" err="1" smtClean="0"/>
              <a:t>er</a:t>
            </a:r>
            <a:r>
              <a:rPr lang="en-US" dirty="0" smtClean="0"/>
              <a:t> a </a:t>
            </a:r>
            <a:r>
              <a:rPr lang="en-US" dirty="0" err="1" smtClean="0"/>
              <a:t>beluulechad</a:t>
            </a:r>
            <a:r>
              <a:rPr lang="en-US" dirty="0" smtClean="0"/>
              <a:t> a </a:t>
            </a:r>
            <a:r>
              <a:rPr lang="en-US" dirty="0" err="1" smtClean="0"/>
              <a:t>ngar</a:t>
            </a:r>
            <a:r>
              <a:rPr lang="en-US" dirty="0" smtClean="0"/>
              <a:t> </a:t>
            </a:r>
            <a:r>
              <a:rPr lang="en-US" dirty="0" err="1" smtClean="0"/>
              <a:t>er</a:t>
            </a:r>
            <a:r>
              <a:rPr lang="en-US" dirty="0" smtClean="0"/>
              <a:t> a y-axis.</a:t>
            </a:r>
            <a:endParaRPr lang="en-US" dirty="0"/>
          </a:p>
        </p:txBody>
      </p:sp>
      <p:cxnSp>
        <p:nvCxnSpPr>
          <p:cNvPr id="5" name="Straight Connector 4"/>
          <p:cNvCxnSpPr/>
          <p:nvPr/>
        </p:nvCxnSpPr>
        <p:spPr>
          <a:xfrm>
            <a:off x="2597427" y="5982033"/>
            <a:ext cx="4114800" cy="13252"/>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rot="5400000">
            <a:off x="1042947" y="4440805"/>
            <a:ext cx="3108960"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712227" y="5703778"/>
            <a:ext cx="1072538" cy="584775"/>
          </a:xfrm>
          <a:prstGeom prst="rect">
            <a:avLst/>
          </a:prstGeom>
          <a:noFill/>
        </p:spPr>
        <p:txBody>
          <a:bodyPr wrap="none" rtlCol="0">
            <a:spAutoFit/>
          </a:bodyPr>
          <a:lstStyle/>
          <a:p>
            <a:r>
              <a:rPr lang="en-US" sz="3200" b="1" dirty="0" smtClean="0"/>
              <a:t>YEAR</a:t>
            </a:r>
            <a:endParaRPr lang="en-US" sz="3200" b="1" dirty="0"/>
          </a:p>
        </p:txBody>
      </p:sp>
      <p:sp>
        <p:nvSpPr>
          <p:cNvPr id="8" name="TextBox 7"/>
          <p:cNvSpPr txBox="1"/>
          <p:nvPr/>
        </p:nvSpPr>
        <p:spPr>
          <a:xfrm rot="16200000">
            <a:off x="1510955" y="4148417"/>
            <a:ext cx="1237839" cy="584775"/>
          </a:xfrm>
          <a:prstGeom prst="rect">
            <a:avLst/>
          </a:prstGeom>
          <a:noFill/>
        </p:spPr>
        <p:txBody>
          <a:bodyPr wrap="none" rtlCol="0">
            <a:spAutoFit/>
          </a:bodyPr>
          <a:lstStyle/>
          <a:p>
            <a:r>
              <a:rPr lang="en-US" sz="3200" b="1" dirty="0" smtClean="0"/>
              <a:t>Y-Axis</a:t>
            </a:r>
            <a:endParaRPr lang="en-US" sz="3200" b="1" dirty="0"/>
          </a:p>
        </p:txBody>
      </p:sp>
      <p:cxnSp>
        <p:nvCxnSpPr>
          <p:cNvPr id="9" name="Straight Connector 8"/>
          <p:cNvCxnSpPr/>
          <p:nvPr/>
        </p:nvCxnSpPr>
        <p:spPr>
          <a:xfrm>
            <a:off x="2875722" y="5995285"/>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17904" y="6191535"/>
            <a:ext cx="915635" cy="523220"/>
          </a:xfrm>
          <a:prstGeom prst="rect">
            <a:avLst/>
          </a:prstGeom>
          <a:noFill/>
        </p:spPr>
        <p:txBody>
          <a:bodyPr wrap="none" rtlCol="0">
            <a:spAutoFit/>
          </a:bodyPr>
          <a:lstStyle/>
          <a:p>
            <a:r>
              <a:rPr lang="en-US" sz="2800" dirty="0" smtClean="0"/>
              <a:t>2000</a:t>
            </a:r>
            <a:endParaRPr lang="en-US" sz="2800" dirty="0"/>
          </a:p>
        </p:txBody>
      </p:sp>
      <p:cxnSp>
        <p:nvCxnSpPr>
          <p:cNvPr id="14" name="Straight Connector 13"/>
          <p:cNvCxnSpPr/>
          <p:nvPr/>
        </p:nvCxnSpPr>
        <p:spPr>
          <a:xfrm>
            <a:off x="3836507" y="6001913"/>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56923" y="6015169"/>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90588" y="6001920"/>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06428" y="6197339"/>
            <a:ext cx="915635" cy="523220"/>
          </a:xfrm>
          <a:prstGeom prst="rect">
            <a:avLst/>
          </a:prstGeom>
          <a:noFill/>
        </p:spPr>
        <p:txBody>
          <a:bodyPr wrap="none" rtlCol="0">
            <a:spAutoFit/>
          </a:bodyPr>
          <a:lstStyle/>
          <a:p>
            <a:r>
              <a:rPr lang="en-US" sz="2800" dirty="0" smtClean="0"/>
              <a:t>2005</a:t>
            </a:r>
            <a:endParaRPr lang="en-US" sz="2800" dirty="0"/>
          </a:p>
        </p:txBody>
      </p:sp>
      <p:sp>
        <p:nvSpPr>
          <p:cNvPr id="25" name="TextBox 24"/>
          <p:cNvSpPr txBox="1"/>
          <p:nvPr/>
        </p:nvSpPr>
        <p:spPr>
          <a:xfrm>
            <a:off x="4379221" y="6204787"/>
            <a:ext cx="915635" cy="523220"/>
          </a:xfrm>
          <a:prstGeom prst="rect">
            <a:avLst/>
          </a:prstGeom>
          <a:noFill/>
        </p:spPr>
        <p:txBody>
          <a:bodyPr wrap="none" rtlCol="0">
            <a:spAutoFit/>
          </a:bodyPr>
          <a:lstStyle/>
          <a:p>
            <a:r>
              <a:rPr lang="en-US" sz="2800" dirty="0" smtClean="0"/>
              <a:t>2010</a:t>
            </a:r>
            <a:endParaRPr lang="en-US" sz="2800" dirty="0"/>
          </a:p>
        </p:txBody>
      </p:sp>
      <p:sp>
        <p:nvSpPr>
          <p:cNvPr id="31" name="TextBox 30"/>
          <p:cNvSpPr txBox="1"/>
          <p:nvPr/>
        </p:nvSpPr>
        <p:spPr>
          <a:xfrm>
            <a:off x="5406264" y="6198161"/>
            <a:ext cx="915635" cy="523220"/>
          </a:xfrm>
          <a:prstGeom prst="rect">
            <a:avLst/>
          </a:prstGeom>
          <a:noFill/>
        </p:spPr>
        <p:txBody>
          <a:bodyPr wrap="none" rtlCol="0">
            <a:spAutoFit/>
          </a:bodyPr>
          <a:lstStyle/>
          <a:p>
            <a:r>
              <a:rPr lang="en-US" sz="2800" dirty="0" smtClean="0"/>
              <a:t>2020</a:t>
            </a:r>
            <a:endParaRPr lang="en-US" sz="2800" dirty="0"/>
          </a:p>
        </p:txBody>
      </p:sp>
      <p:sp>
        <p:nvSpPr>
          <p:cNvPr id="17" name="TextBox 16"/>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57167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633" y="-71078"/>
            <a:ext cx="7886700" cy="1325563"/>
          </a:xfrm>
        </p:spPr>
        <p:txBody>
          <a:bodyPr/>
          <a:lstStyle/>
          <a:p>
            <a:r>
              <a:rPr lang="en-US" dirty="0" smtClean="0"/>
              <a:t>Reading Graphs: Line graphs</a:t>
            </a:r>
            <a:endParaRPr lang="en-US" dirty="0"/>
          </a:p>
        </p:txBody>
      </p:sp>
      <p:sp>
        <p:nvSpPr>
          <p:cNvPr id="3" name="Content Placeholder 2"/>
          <p:cNvSpPr>
            <a:spLocks noGrp="1"/>
          </p:cNvSpPr>
          <p:nvPr>
            <p:ph idx="1"/>
          </p:nvPr>
        </p:nvSpPr>
        <p:spPr>
          <a:xfrm>
            <a:off x="628650" y="924477"/>
            <a:ext cx="7886700" cy="4351338"/>
          </a:xfrm>
        </p:spPr>
        <p:txBody>
          <a:bodyPr/>
          <a:lstStyle/>
          <a:p>
            <a:r>
              <a:rPr lang="en-US" dirty="0" smtClean="0"/>
              <a:t>For Worksheet A1.2, A1.4, A1.5, A1.7, A1.8</a:t>
            </a:r>
          </a:p>
          <a:p>
            <a:pPr marL="0" indent="0">
              <a:buNone/>
            </a:pPr>
            <a:r>
              <a:rPr lang="en-US" dirty="0" smtClean="0"/>
              <a:t>Tia el line el </a:t>
            </a:r>
            <a:r>
              <a:rPr lang="en-US" dirty="0" err="1" smtClean="0"/>
              <a:t>ngar</a:t>
            </a:r>
            <a:r>
              <a:rPr lang="en-US" dirty="0" smtClean="0"/>
              <a:t> a graph a </a:t>
            </a:r>
            <a:r>
              <a:rPr lang="en-US" dirty="0" err="1" smtClean="0"/>
              <a:t>ochotii</a:t>
            </a:r>
            <a:r>
              <a:rPr lang="en-US" dirty="0" smtClean="0"/>
              <a:t> a </a:t>
            </a:r>
            <a:r>
              <a:rPr lang="en-US" dirty="0" err="1" smtClean="0"/>
              <a:t>kelekolt</a:t>
            </a:r>
            <a:r>
              <a:rPr lang="en-US" dirty="0" smtClean="0"/>
              <a:t>/</a:t>
            </a:r>
            <a:r>
              <a:rPr lang="en-US" dirty="0" err="1" smtClean="0"/>
              <a:t>kleald</a:t>
            </a:r>
            <a:r>
              <a:rPr lang="en-US" dirty="0" smtClean="0"/>
              <a:t> </a:t>
            </a:r>
            <a:r>
              <a:rPr lang="en-US" dirty="0" err="1" smtClean="0"/>
              <a:t>er</a:t>
            </a:r>
            <a:r>
              <a:rPr lang="en-US" dirty="0" smtClean="0"/>
              <a:t> a </a:t>
            </a:r>
            <a:r>
              <a:rPr lang="en-US" dirty="0" err="1" smtClean="0"/>
              <a:t>kakerous</a:t>
            </a:r>
            <a:r>
              <a:rPr lang="en-US" dirty="0" smtClean="0"/>
              <a:t> el </a:t>
            </a:r>
            <a:r>
              <a:rPr lang="en-US" dirty="0" err="1" smtClean="0"/>
              <a:t>taem</a:t>
            </a:r>
            <a:r>
              <a:rPr lang="en-US" dirty="0" smtClean="0"/>
              <a:t>.</a:t>
            </a:r>
            <a:endParaRPr lang="en-US" dirty="0"/>
          </a:p>
        </p:txBody>
      </p:sp>
      <p:cxnSp>
        <p:nvCxnSpPr>
          <p:cNvPr id="5" name="Straight Connector 4"/>
          <p:cNvCxnSpPr/>
          <p:nvPr/>
        </p:nvCxnSpPr>
        <p:spPr>
          <a:xfrm>
            <a:off x="2597427" y="5982033"/>
            <a:ext cx="4114800" cy="13252"/>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rot="5400000">
            <a:off x="1042947" y="4440805"/>
            <a:ext cx="3108960"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712227" y="5703778"/>
            <a:ext cx="1072538" cy="584775"/>
          </a:xfrm>
          <a:prstGeom prst="rect">
            <a:avLst/>
          </a:prstGeom>
          <a:noFill/>
        </p:spPr>
        <p:txBody>
          <a:bodyPr wrap="none" rtlCol="0">
            <a:spAutoFit/>
          </a:bodyPr>
          <a:lstStyle/>
          <a:p>
            <a:r>
              <a:rPr lang="en-US" sz="3200" b="1" dirty="0" smtClean="0"/>
              <a:t>YEAR</a:t>
            </a:r>
            <a:endParaRPr lang="en-US" sz="3200" b="1" dirty="0"/>
          </a:p>
        </p:txBody>
      </p:sp>
      <p:sp>
        <p:nvSpPr>
          <p:cNvPr id="8" name="TextBox 7"/>
          <p:cNvSpPr txBox="1"/>
          <p:nvPr/>
        </p:nvSpPr>
        <p:spPr>
          <a:xfrm rot="16200000">
            <a:off x="217369" y="4222904"/>
            <a:ext cx="2364750" cy="584775"/>
          </a:xfrm>
          <a:prstGeom prst="rect">
            <a:avLst/>
          </a:prstGeom>
          <a:noFill/>
        </p:spPr>
        <p:txBody>
          <a:bodyPr wrap="none" rtlCol="0">
            <a:spAutoFit/>
          </a:bodyPr>
          <a:lstStyle/>
          <a:p>
            <a:r>
              <a:rPr lang="en-US" sz="3200" b="1" dirty="0" smtClean="0"/>
              <a:t>Temperature</a:t>
            </a:r>
            <a:endParaRPr lang="en-US" sz="3200" b="1" dirty="0"/>
          </a:p>
        </p:txBody>
      </p:sp>
      <p:cxnSp>
        <p:nvCxnSpPr>
          <p:cNvPr id="9" name="Straight Connector 8"/>
          <p:cNvCxnSpPr/>
          <p:nvPr/>
        </p:nvCxnSpPr>
        <p:spPr>
          <a:xfrm>
            <a:off x="2875722" y="5995285"/>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17904" y="6191535"/>
            <a:ext cx="915635" cy="523220"/>
          </a:xfrm>
          <a:prstGeom prst="rect">
            <a:avLst/>
          </a:prstGeom>
          <a:noFill/>
        </p:spPr>
        <p:txBody>
          <a:bodyPr wrap="none" rtlCol="0">
            <a:spAutoFit/>
          </a:bodyPr>
          <a:lstStyle/>
          <a:p>
            <a:r>
              <a:rPr lang="en-US" sz="2800" dirty="0" smtClean="0"/>
              <a:t>2000</a:t>
            </a:r>
            <a:endParaRPr lang="en-US" sz="2800" dirty="0"/>
          </a:p>
        </p:txBody>
      </p:sp>
      <p:cxnSp>
        <p:nvCxnSpPr>
          <p:cNvPr id="14" name="Straight Connector 13"/>
          <p:cNvCxnSpPr/>
          <p:nvPr/>
        </p:nvCxnSpPr>
        <p:spPr>
          <a:xfrm>
            <a:off x="3836507" y="6001913"/>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56923" y="6015169"/>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90588" y="6001920"/>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06428" y="6197339"/>
            <a:ext cx="915635" cy="523220"/>
          </a:xfrm>
          <a:prstGeom prst="rect">
            <a:avLst/>
          </a:prstGeom>
          <a:noFill/>
        </p:spPr>
        <p:txBody>
          <a:bodyPr wrap="none" rtlCol="0">
            <a:spAutoFit/>
          </a:bodyPr>
          <a:lstStyle/>
          <a:p>
            <a:r>
              <a:rPr lang="en-US" sz="2800" dirty="0" smtClean="0"/>
              <a:t>2005</a:t>
            </a:r>
            <a:endParaRPr lang="en-US" sz="2800" dirty="0"/>
          </a:p>
        </p:txBody>
      </p:sp>
      <p:sp>
        <p:nvSpPr>
          <p:cNvPr id="25" name="TextBox 24"/>
          <p:cNvSpPr txBox="1"/>
          <p:nvPr/>
        </p:nvSpPr>
        <p:spPr>
          <a:xfrm>
            <a:off x="4379221" y="6204787"/>
            <a:ext cx="915635" cy="523220"/>
          </a:xfrm>
          <a:prstGeom prst="rect">
            <a:avLst/>
          </a:prstGeom>
          <a:noFill/>
        </p:spPr>
        <p:txBody>
          <a:bodyPr wrap="none" rtlCol="0">
            <a:spAutoFit/>
          </a:bodyPr>
          <a:lstStyle/>
          <a:p>
            <a:r>
              <a:rPr lang="en-US" sz="2800" dirty="0" smtClean="0"/>
              <a:t>2010</a:t>
            </a:r>
            <a:endParaRPr lang="en-US" sz="2800" dirty="0"/>
          </a:p>
        </p:txBody>
      </p:sp>
      <p:sp>
        <p:nvSpPr>
          <p:cNvPr id="31" name="TextBox 30"/>
          <p:cNvSpPr txBox="1"/>
          <p:nvPr/>
        </p:nvSpPr>
        <p:spPr>
          <a:xfrm>
            <a:off x="5406264" y="6198161"/>
            <a:ext cx="915635" cy="523220"/>
          </a:xfrm>
          <a:prstGeom prst="rect">
            <a:avLst/>
          </a:prstGeom>
          <a:noFill/>
        </p:spPr>
        <p:txBody>
          <a:bodyPr wrap="none" rtlCol="0">
            <a:spAutoFit/>
          </a:bodyPr>
          <a:lstStyle/>
          <a:p>
            <a:r>
              <a:rPr lang="en-US" sz="2800" dirty="0" smtClean="0"/>
              <a:t>2020</a:t>
            </a:r>
            <a:endParaRPr lang="en-US" sz="2800" dirty="0"/>
          </a:p>
        </p:txBody>
      </p:sp>
      <p:cxnSp>
        <p:nvCxnSpPr>
          <p:cNvPr id="19" name="Straight Connector 18"/>
          <p:cNvCxnSpPr/>
          <p:nvPr/>
        </p:nvCxnSpPr>
        <p:spPr>
          <a:xfrm flipH="1">
            <a:off x="2232980" y="5678555"/>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232989" y="4923174"/>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19741" y="4154548"/>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32997" y="3385923"/>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12000" y="5393630"/>
            <a:ext cx="550151" cy="523220"/>
          </a:xfrm>
          <a:prstGeom prst="rect">
            <a:avLst/>
          </a:prstGeom>
          <a:noFill/>
        </p:spPr>
        <p:txBody>
          <a:bodyPr wrap="none" rtlCol="0">
            <a:spAutoFit/>
          </a:bodyPr>
          <a:lstStyle/>
          <a:p>
            <a:r>
              <a:rPr lang="en-US" sz="2800" dirty="0" smtClean="0"/>
              <a:t>29</a:t>
            </a:r>
            <a:endParaRPr lang="en-US" sz="2800" dirty="0"/>
          </a:p>
        </p:txBody>
      </p:sp>
      <p:sp>
        <p:nvSpPr>
          <p:cNvPr id="27" name="TextBox 26"/>
          <p:cNvSpPr txBox="1"/>
          <p:nvPr/>
        </p:nvSpPr>
        <p:spPr>
          <a:xfrm>
            <a:off x="1731867" y="4641287"/>
            <a:ext cx="550151" cy="523220"/>
          </a:xfrm>
          <a:prstGeom prst="rect">
            <a:avLst/>
          </a:prstGeom>
          <a:noFill/>
        </p:spPr>
        <p:txBody>
          <a:bodyPr wrap="none" rtlCol="0">
            <a:spAutoFit/>
          </a:bodyPr>
          <a:lstStyle/>
          <a:p>
            <a:r>
              <a:rPr lang="en-US" sz="2800" dirty="0" smtClean="0"/>
              <a:t>30</a:t>
            </a:r>
            <a:endParaRPr lang="en-US" sz="2800" dirty="0"/>
          </a:p>
        </p:txBody>
      </p:sp>
      <p:sp>
        <p:nvSpPr>
          <p:cNvPr id="28" name="TextBox 27"/>
          <p:cNvSpPr txBox="1"/>
          <p:nvPr/>
        </p:nvSpPr>
        <p:spPr>
          <a:xfrm>
            <a:off x="1744946" y="3879686"/>
            <a:ext cx="550151" cy="523220"/>
          </a:xfrm>
          <a:prstGeom prst="rect">
            <a:avLst/>
          </a:prstGeom>
          <a:noFill/>
        </p:spPr>
        <p:txBody>
          <a:bodyPr wrap="none" rtlCol="0">
            <a:spAutoFit/>
          </a:bodyPr>
          <a:lstStyle/>
          <a:p>
            <a:r>
              <a:rPr lang="en-US" sz="2800" dirty="0" smtClean="0"/>
              <a:t>31</a:t>
            </a:r>
            <a:endParaRPr lang="en-US" sz="2800" dirty="0"/>
          </a:p>
        </p:txBody>
      </p:sp>
      <p:sp>
        <p:nvSpPr>
          <p:cNvPr id="29" name="TextBox 28"/>
          <p:cNvSpPr txBox="1"/>
          <p:nvPr/>
        </p:nvSpPr>
        <p:spPr>
          <a:xfrm>
            <a:off x="1742303" y="3111610"/>
            <a:ext cx="550151" cy="523220"/>
          </a:xfrm>
          <a:prstGeom prst="rect">
            <a:avLst/>
          </a:prstGeom>
          <a:noFill/>
        </p:spPr>
        <p:txBody>
          <a:bodyPr wrap="none" rtlCol="0">
            <a:spAutoFit/>
          </a:bodyPr>
          <a:lstStyle/>
          <a:p>
            <a:r>
              <a:rPr lang="en-US" sz="2800" dirty="0" smtClean="0"/>
              <a:t>32</a:t>
            </a:r>
            <a:endParaRPr lang="en-US" sz="2800" dirty="0"/>
          </a:p>
        </p:txBody>
      </p:sp>
      <p:sp>
        <p:nvSpPr>
          <p:cNvPr id="32" name="Freeform 31"/>
          <p:cNvSpPr/>
          <p:nvPr/>
        </p:nvSpPr>
        <p:spPr>
          <a:xfrm>
            <a:off x="2716699" y="3258430"/>
            <a:ext cx="3173889" cy="2364750"/>
          </a:xfrm>
          <a:custGeom>
            <a:avLst/>
            <a:gdLst>
              <a:gd name="connsiteX0" fmla="*/ 0 w 1802295"/>
              <a:gd name="connsiteY0" fmla="*/ 1484243 h 1484243"/>
              <a:gd name="connsiteX1" fmla="*/ 410817 w 1802295"/>
              <a:gd name="connsiteY1" fmla="*/ 715617 h 1484243"/>
              <a:gd name="connsiteX2" fmla="*/ 1205948 w 1802295"/>
              <a:gd name="connsiteY2" fmla="*/ 543339 h 1484243"/>
              <a:gd name="connsiteX3" fmla="*/ 1802295 w 1802295"/>
              <a:gd name="connsiteY3" fmla="*/ 0 h 1484243"/>
            </a:gdLst>
            <a:ahLst/>
            <a:cxnLst>
              <a:cxn ang="0">
                <a:pos x="connsiteX0" y="connsiteY0"/>
              </a:cxn>
              <a:cxn ang="0">
                <a:pos x="connsiteX1" y="connsiteY1"/>
              </a:cxn>
              <a:cxn ang="0">
                <a:pos x="connsiteX2" y="connsiteY2"/>
              </a:cxn>
              <a:cxn ang="0">
                <a:pos x="connsiteX3" y="connsiteY3"/>
              </a:cxn>
            </a:cxnLst>
            <a:rect l="l" t="t" r="r" b="b"/>
            <a:pathLst>
              <a:path w="1802295" h="1484243">
                <a:moveTo>
                  <a:pt x="0" y="1484243"/>
                </a:moveTo>
                <a:cubicBezTo>
                  <a:pt x="104913" y="1178338"/>
                  <a:pt x="209826" y="872434"/>
                  <a:pt x="410817" y="715617"/>
                </a:cubicBezTo>
                <a:cubicBezTo>
                  <a:pt x="611808" y="558800"/>
                  <a:pt x="974035" y="662608"/>
                  <a:pt x="1205948" y="543339"/>
                </a:cubicBezTo>
                <a:cubicBezTo>
                  <a:pt x="1437861" y="424069"/>
                  <a:pt x="1620078" y="212034"/>
                  <a:pt x="1802295"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5182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633" y="-171437"/>
            <a:ext cx="7886700" cy="1325563"/>
          </a:xfrm>
        </p:spPr>
        <p:txBody>
          <a:bodyPr/>
          <a:lstStyle/>
          <a:p>
            <a:r>
              <a:rPr lang="en-US" dirty="0" smtClean="0"/>
              <a:t>Reading Graphs: Line graphs</a:t>
            </a:r>
            <a:endParaRPr lang="en-US" dirty="0"/>
          </a:p>
        </p:txBody>
      </p:sp>
      <p:sp>
        <p:nvSpPr>
          <p:cNvPr id="3" name="Content Placeholder 2"/>
          <p:cNvSpPr>
            <a:spLocks noGrp="1"/>
          </p:cNvSpPr>
          <p:nvPr>
            <p:ph idx="1"/>
          </p:nvPr>
        </p:nvSpPr>
        <p:spPr>
          <a:xfrm>
            <a:off x="628650" y="835582"/>
            <a:ext cx="7886700" cy="4351338"/>
          </a:xfrm>
        </p:spPr>
        <p:txBody>
          <a:bodyPr/>
          <a:lstStyle/>
          <a:p>
            <a:r>
              <a:rPr lang="en-US" dirty="0" smtClean="0"/>
              <a:t>For Worksheet A1.2, A1.4, A1.5, A1.7, A1.8</a:t>
            </a:r>
          </a:p>
          <a:p>
            <a:pPr marL="0" indent="0">
              <a:buNone/>
            </a:pPr>
            <a:r>
              <a:rPr lang="en-US" dirty="0" smtClean="0"/>
              <a:t>Tia el </a:t>
            </a:r>
            <a:r>
              <a:rPr lang="en-US" dirty="0" err="1" smtClean="0"/>
              <a:t>olechotel</a:t>
            </a:r>
            <a:r>
              <a:rPr lang="en-US" dirty="0" smtClean="0"/>
              <a:t> a </a:t>
            </a:r>
            <a:r>
              <a:rPr lang="en-US" dirty="0" err="1" smtClean="0"/>
              <a:t>kelekolt</a:t>
            </a:r>
            <a:r>
              <a:rPr lang="en-US" dirty="0" smtClean="0"/>
              <a:t>/</a:t>
            </a:r>
            <a:r>
              <a:rPr lang="en-US" dirty="0" err="1" smtClean="0"/>
              <a:t>kleald</a:t>
            </a:r>
            <a:r>
              <a:rPr lang="en-US" dirty="0" smtClean="0"/>
              <a:t> a </a:t>
            </a:r>
            <a:r>
              <a:rPr lang="en-US" dirty="0" err="1" smtClean="0"/>
              <a:t>ochotii</a:t>
            </a:r>
            <a:r>
              <a:rPr lang="en-US" dirty="0" smtClean="0"/>
              <a:t> el </a:t>
            </a:r>
            <a:r>
              <a:rPr lang="en-US" dirty="0" err="1" smtClean="0"/>
              <a:t>kmo</a:t>
            </a:r>
            <a:r>
              <a:rPr lang="en-US" dirty="0" smtClean="0"/>
              <a:t> a </a:t>
            </a:r>
            <a:r>
              <a:rPr lang="en-US" dirty="0" err="1" smtClean="0"/>
              <a:t>kleald</a:t>
            </a:r>
            <a:r>
              <a:rPr lang="en-US" dirty="0" smtClean="0"/>
              <a:t> a </a:t>
            </a:r>
            <a:r>
              <a:rPr lang="en-US" dirty="0" err="1" smtClean="0"/>
              <a:t>ngilasech</a:t>
            </a:r>
            <a:r>
              <a:rPr lang="en-US" dirty="0" smtClean="0"/>
              <a:t> </a:t>
            </a:r>
            <a:r>
              <a:rPr lang="en-US" dirty="0" err="1" smtClean="0"/>
              <a:t>er</a:t>
            </a:r>
            <a:r>
              <a:rPr lang="en-US" dirty="0" smtClean="0"/>
              <a:t> a 3 degrees (</a:t>
            </a:r>
            <a:r>
              <a:rPr lang="en-US" dirty="0" err="1" smtClean="0"/>
              <a:t>kenguu</a:t>
            </a:r>
            <a:r>
              <a:rPr lang="en-US" dirty="0" smtClean="0"/>
              <a:t> a 32 el minus </a:t>
            </a:r>
            <a:r>
              <a:rPr lang="en-US" dirty="0" err="1" smtClean="0"/>
              <a:t>er</a:t>
            </a:r>
            <a:r>
              <a:rPr lang="en-US" dirty="0" smtClean="0"/>
              <a:t> </a:t>
            </a:r>
            <a:r>
              <a:rPr lang="en-US" dirty="0" err="1" smtClean="0"/>
              <a:t>ngii</a:t>
            </a:r>
            <a:r>
              <a:rPr lang="en-US" dirty="0" smtClean="0"/>
              <a:t> </a:t>
            </a:r>
            <a:r>
              <a:rPr lang="en-US" dirty="0" err="1" smtClean="0"/>
              <a:t>er</a:t>
            </a:r>
            <a:r>
              <a:rPr lang="en-US" dirty="0" smtClean="0"/>
              <a:t> a 29) </a:t>
            </a:r>
            <a:r>
              <a:rPr lang="en-US" dirty="0" err="1" smtClean="0"/>
              <a:t>er</a:t>
            </a:r>
            <a:r>
              <a:rPr lang="en-US" dirty="0" smtClean="0"/>
              <a:t> a </a:t>
            </a:r>
            <a:r>
              <a:rPr lang="en-US" dirty="0" err="1" smtClean="0"/>
              <a:t>chelsel</a:t>
            </a:r>
            <a:r>
              <a:rPr lang="en-US" dirty="0" smtClean="0"/>
              <a:t> a </a:t>
            </a:r>
            <a:r>
              <a:rPr lang="en-US" dirty="0" err="1" smtClean="0"/>
              <a:t>lluich</a:t>
            </a:r>
            <a:r>
              <a:rPr lang="en-US" dirty="0" smtClean="0"/>
              <a:t> el </a:t>
            </a:r>
            <a:r>
              <a:rPr lang="en-US" dirty="0" err="1" smtClean="0"/>
              <a:t>rak</a:t>
            </a:r>
            <a:r>
              <a:rPr lang="en-US" dirty="0" smtClean="0"/>
              <a:t> (2020-2000).</a:t>
            </a:r>
            <a:endParaRPr lang="en-US" dirty="0"/>
          </a:p>
        </p:txBody>
      </p:sp>
      <p:cxnSp>
        <p:nvCxnSpPr>
          <p:cNvPr id="5" name="Straight Connector 4"/>
          <p:cNvCxnSpPr/>
          <p:nvPr/>
        </p:nvCxnSpPr>
        <p:spPr>
          <a:xfrm>
            <a:off x="2597427" y="5982033"/>
            <a:ext cx="4114800" cy="13252"/>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rot="5400000">
            <a:off x="1042947" y="4440805"/>
            <a:ext cx="3108960"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712227" y="5703778"/>
            <a:ext cx="1072538" cy="584775"/>
          </a:xfrm>
          <a:prstGeom prst="rect">
            <a:avLst/>
          </a:prstGeom>
          <a:noFill/>
        </p:spPr>
        <p:txBody>
          <a:bodyPr wrap="none" rtlCol="0">
            <a:spAutoFit/>
          </a:bodyPr>
          <a:lstStyle/>
          <a:p>
            <a:r>
              <a:rPr lang="en-US" sz="3200" b="1" dirty="0" smtClean="0"/>
              <a:t>YEAR</a:t>
            </a:r>
            <a:endParaRPr lang="en-US" sz="3200" b="1" dirty="0"/>
          </a:p>
        </p:txBody>
      </p:sp>
      <p:sp>
        <p:nvSpPr>
          <p:cNvPr id="8" name="TextBox 7"/>
          <p:cNvSpPr txBox="1"/>
          <p:nvPr/>
        </p:nvSpPr>
        <p:spPr>
          <a:xfrm rot="16200000">
            <a:off x="217369" y="4222904"/>
            <a:ext cx="2364750" cy="584775"/>
          </a:xfrm>
          <a:prstGeom prst="rect">
            <a:avLst/>
          </a:prstGeom>
          <a:noFill/>
        </p:spPr>
        <p:txBody>
          <a:bodyPr wrap="none" rtlCol="0">
            <a:spAutoFit/>
          </a:bodyPr>
          <a:lstStyle/>
          <a:p>
            <a:r>
              <a:rPr lang="en-US" sz="3200" b="1" dirty="0" smtClean="0"/>
              <a:t>Temperature</a:t>
            </a:r>
            <a:endParaRPr lang="en-US" sz="3200" b="1" dirty="0"/>
          </a:p>
        </p:txBody>
      </p:sp>
      <p:cxnSp>
        <p:nvCxnSpPr>
          <p:cNvPr id="9" name="Straight Connector 8"/>
          <p:cNvCxnSpPr/>
          <p:nvPr/>
        </p:nvCxnSpPr>
        <p:spPr>
          <a:xfrm>
            <a:off x="2875722" y="5995285"/>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17904" y="6191535"/>
            <a:ext cx="915635" cy="523220"/>
          </a:xfrm>
          <a:prstGeom prst="rect">
            <a:avLst/>
          </a:prstGeom>
          <a:noFill/>
        </p:spPr>
        <p:txBody>
          <a:bodyPr wrap="none" rtlCol="0">
            <a:spAutoFit/>
          </a:bodyPr>
          <a:lstStyle/>
          <a:p>
            <a:r>
              <a:rPr lang="en-US" sz="2800" dirty="0" smtClean="0"/>
              <a:t>2000</a:t>
            </a:r>
            <a:endParaRPr lang="en-US" sz="2800" dirty="0"/>
          </a:p>
        </p:txBody>
      </p:sp>
      <p:cxnSp>
        <p:nvCxnSpPr>
          <p:cNvPr id="14" name="Straight Connector 13"/>
          <p:cNvCxnSpPr/>
          <p:nvPr/>
        </p:nvCxnSpPr>
        <p:spPr>
          <a:xfrm>
            <a:off x="3836507" y="6001913"/>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56923" y="6015169"/>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90588" y="6001920"/>
            <a:ext cx="0" cy="276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06428" y="6197339"/>
            <a:ext cx="915635" cy="523220"/>
          </a:xfrm>
          <a:prstGeom prst="rect">
            <a:avLst/>
          </a:prstGeom>
          <a:noFill/>
        </p:spPr>
        <p:txBody>
          <a:bodyPr wrap="none" rtlCol="0">
            <a:spAutoFit/>
          </a:bodyPr>
          <a:lstStyle/>
          <a:p>
            <a:r>
              <a:rPr lang="en-US" sz="2800" dirty="0" smtClean="0"/>
              <a:t>2005</a:t>
            </a:r>
            <a:endParaRPr lang="en-US" sz="2800" dirty="0"/>
          </a:p>
        </p:txBody>
      </p:sp>
      <p:sp>
        <p:nvSpPr>
          <p:cNvPr id="25" name="TextBox 24"/>
          <p:cNvSpPr txBox="1"/>
          <p:nvPr/>
        </p:nvSpPr>
        <p:spPr>
          <a:xfrm>
            <a:off x="4379221" y="6204787"/>
            <a:ext cx="915635" cy="523220"/>
          </a:xfrm>
          <a:prstGeom prst="rect">
            <a:avLst/>
          </a:prstGeom>
          <a:noFill/>
        </p:spPr>
        <p:txBody>
          <a:bodyPr wrap="none" rtlCol="0">
            <a:spAutoFit/>
          </a:bodyPr>
          <a:lstStyle/>
          <a:p>
            <a:r>
              <a:rPr lang="en-US" sz="2800" dirty="0" smtClean="0"/>
              <a:t>2010</a:t>
            </a:r>
            <a:endParaRPr lang="en-US" sz="2800" dirty="0"/>
          </a:p>
        </p:txBody>
      </p:sp>
      <p:sp>
        <p:nvSpPr>
          <p:cNvPr id="31" name="TextBox 30"/>
          <p:cNvSpPr txBox="1"/>
          <p:nvPr/>
        </p:nvSpPr>
        <p:spPr>
          <a:xfrm>
            <a:off x="5406264" y="6198161"/>
            <a:ext cx="915635" cy="523220"/>
          </a:xfrm>
          <a:prstGeom prst="rect">
            <a:avLst/>
          </a:prstGeom>
          <a:noFill/>
        </p:spPr>
        <p:txBody>
          <a:bodyPr wrap="none" rtlCol="0">
            <a:spAutoFit/>
          </a:bodyPr>
          <a:lstStyle/>
          <a:p>
            <a:r>
              <a:rPr lang="en-US" sz="2800" dirty="0" smtClean="0"/>
              <a:t>2020</a:t>
            </a:r>
            <a:endParaRPr lang="en-US" sz="2800" dirty="0"/>
          </a:p>
        </p:txBody>
      </p:sp>
      <p:cxnSp>
        <p:nvCxnSpPr>
          <p:cNvPr id="19" name="Straight Connector 18"/>
          <p:cNvCxnSpPr/>
          <p:nvPr/>
        </p:nvCxnSpPr>
        <p:spPr>
          <a:xfrm flipH="1">
            <a:off x="2232980" y="5678555"/>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232989" y="4923174"/>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19741" y="4154548"/>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32997" y="3385923"/>
            <a:ext cx="384316" cy="3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12000" y="5393630"/>
            <a:ext cx="550151" cy="523220"/>
          </a:xfrm>
          <a:prstGeom prst="rect">
            <a:avLst/>
          </a:prstGeom>
          <a:noFill/>
        </p:spPr>
        <p:txBody>
          <a:bodyPr wrap="none" rtlCol="0">
            <a:spAutoFit/>
          </a:bodyPr>
          <a:lstStyle/>
          <a:p>
            <a:r>
              <a:rPr lang="en-US" sz="2800" dirty="0" smtClean="0"/>
              <a:t>29</a:t>
            </a:r>
            <a:endParaRPr lang="en-US" sz="2800" dirty="0"/>
          </a:p>
        </p:txBody>
      </p:sp>
      <p:sp>
        <p:nvSpPr>
          <p:cNvPr id="27" name="TextBox 26"/>
          <p:cNvSpPr txBox="1"/>
          <p:nvPr/>
        </p:nvSpPr>
        <p:spPr>
          <a:xfrm>
            <a:off x="1731867" y="4641287"/>
            <a:ext cx="550151" cy="523220"/>
          </a:xfrm>
          <a:prstGeom prst="rect">
            <a:avLst/>
          </a:prstGeom>
          <a:noFill/>
        </p:spPr>
        <p:txBody>
          <a:bodyPr wrap="none" rtlCol="0">
            <a:spAutoFit/>
          </a:bodyPr>
          <a:lstStyle/>
          <a:p>
            <a:r>
              <a:rPr lang="en-US" sz="2800" dirty="0" smtClean="0"/>
              <a:t>30</a:t>
            </a:r>
            <a:endParaRPr lang="en-US" sz="2800" dirty="0"/>
          </a:p>
        </p:txBody>
      </p:sp>
      <p:sp>
        <p:nvSpPr>
          <p:cNvPr id="28" name="TextBox 27"/>
          <p:cNvSpPr txBox="1"/>
          <p:nvPr/>
        </p:nvSpPr>
        <p:spPr>
          <a:xfrm>
            <a:off x="1744946" y="3879686"/>
            <a:ext cx="550151" cy="523220"/>
          </a:xfrm>
          <a:prstGeom prst="rect">
            <a:avLst/>
          </a:prstGeom>
          <a:noFill/>
        </p:spPr>
        <p:txBody>
          <a:bodyPr wrap="none" rtlCol="0">
            <a:spAutoFit/>
          </a:bodyPr>
          <a:lstStyle/>
          <a:p>
            <a:r>
              <a:rPr lang="en-US" sz="2800" dirty="0" smtClean="0"/>
              <a:t>31</a:t>
            </a:r>
            <a:endParaRPr lang="en-US" sz="2800" dirty="0"/>
          </a:p>
        </p:txBody>
      </p:sp>
      <p:sp>
        <p:nvSpPr>
          <p:cNvPr id="29" name="TextBox 28"/>
          <p:cNvSpPr txBox="1"/>
          <p:nvPr/>
        </p:nvSpPr>
        <p:spPr>
          <a:xfrm>
            <a:off x="1742303" y="3111610"/>
            <a:ext cx="550151" cy="523220"/>
          </a:xfrm>
          <a:prstGeom prst="rect">
            <a:avLst/>
          </a:prstGeom>
          <a:noFill/>
        </p:spPr>
        <p:txBody>
          <a:bodyPr wrap="none" rtlCol="0">
            <a:spAutoFit/>
          </a:bodyPr>
          <a:lstStyle/>
          <a:p>
            <a:r>
              <a:rPr lang="en-US" sz="2800" dirty="0" smtClean="0"/>
              <a:t>32</a:t>
            </a:r>
            <a:endParaRPr lang="en-US" sz="2800" dirty="0"/>
          </a:p>
        </p:txBody>
      </p:sp>
      <p:sp>
        <p:nvSpPr>
          <p:cNvPr id="32" name="Freeform 31"/>
          <p:cNvSpPr/>
          <p:nvPr/>
        </p:nvSpPr>
        <p:spPr>
          <a:xfrm>
            <a:off x="2716699" y="3258430"/>
            <a:ext cx="3173889" cy="2364750"/>
          </a:xfrm>
          <a:custGeom>
            <a:avLst/>
            <a:gdLst>
              <a:gd name="connsiteX0" fmla="*/ 0 w 1802295"/>
              <a:gd name="connsiteY0" fmla="*/ 1484243 h 1484243"/>
              <a:gd name="connsiteX1" fmla="*/ 410817 w 1802295"/>
              <a:gd name="connsiteY1" fmla="*/ 715617 h 1484243"/>
              <a:gd name="connsiteX2" fmla="*/ 1205948 w 1802295"/>
              <a:gd name="connsiteY2" fmla="*/ 543339 h 1484243"/>
              <a:gd name="connsiteX3" fmla="*/ 1802295 w 1802295"/>
              <a:gd name="connsiteY3" fmla="*/ 0 h 1484243"/>
            </a:gdLst>
            <a:ahLst/>
            <a:cxnLst>
              <a:cxn ang="0">
                <a:pos x="connsiteX0" y="connsiteY0"/>
              </a:cxn>
              <a:cxn ang="0">
                <a:pos x="connsiteX1" y="connsiteY1"/>
              </a:cxn>
              <a:cxn ang="0">
                <a:pos x="connsiteX2" y="connsiteY2"/>
              </a:cxn>
              <a:cxn ang="0">
                <a:pos x="connsiteX3" y="connsiteY3"/>
              </a:cxn>
            </a:cxnLst>
            <a:rect l="l" t="t" r="r" b="b"/>
            <a:pathLst>
              <a:path w="1802295" h="1484243">
                <a:moveTo>
                  <a:pt x="0" y="1484243"/>
                </a:moveTo>
                <a:cubicBezTo>
                  <a:pt x="104913" y="1178338"/>
                  <a:pt x="209826" y="872434"/>
                  <a:pt x="410817" y="715617"/>
                </a:cubicBezTo>
                <a:cubicBezTo>
                  <a:pt x="611808" y="558800"/>
                  <a:pt x="974035" y="662608"/>
                  <a:pt x="1205948" y="543339"/>
                </a:cubicBezTo>
                <a:cubicBezTo>
                  <a:pt x="1437861" y="424069"/>
                  <a:pt x="1620078" y="212034"/>
                  <a:pt x="1802295"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99525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to work! (15-20minutes)</a:t>
            </a:r>
            <a:endParaRPr lang="en-US" dirty="0"/>
          </a:p>
        </p:txBody>
      </p:sp>
      <p:sp>
        <p:nvSpPr>
          <p:cNvPr id="3" name="Content Placeholder 2"/>
          <p:cNvSpPr>
            <a:spLocks noGrp="1"/>
          </p:cNvSpPr>
          <p:nvPr>
            <p:ph idx="1"/>
          </p:nvPr>
        </p:nvSpPr>
        <p:spPr/>
        <p:txBody>
          <a:bodyPr/>
          <a:lstStyle/>
          <a:p>
            <a:r>
              <a:rPr lang="en-US" dirty="0" err="1" smtClean="0"/>
              <a:t>Momes</a:t>
            </a:r>
            <a:r>
              <a:rPr lang="en-US" dirty="0" smtClean="0"/>
              <a:t> </a:t>
            </a:r>
            <a:r>
              <a:rPr lang="en-US" dirty="0" err="1" smtClean="0"/>
              <a:t>er</a:t>
            </a:r>
            <a:r>
              <a:rPr lang="en-US" dirty="0" smtClean="0"/>
              <a:t> a graph </a:t>
            </a:r>
            <a:r>
              <a:rPr lang="en-US" dirty="0" err="1" smtClean="0"/>
              <a:t>em</a:t>
            </a:r>
            <a:r>
              <a:rPr lang="en-US" dirty="0" smtClean="0"/>
              <a:t> </a:t>
            </a:r>
            <a:r>
              <a:rPr lang="en-US" dirty="0" err="1" smtClean="0"/>
              <a:t>lechesii</a:t>
            </a:r>
            <a:r>
              <a:rPr lang="en-US" dirty="0" smtClean="0"/>
              <a:t> a </a:t>
            </a:r>
            <a:r>
              <a:rPr lang="en-US" dirty="0" err="1" smtClean="0"/>
              <a:t>cherrungel</a:t>
            </a:r>
            <a:r>
              <a:rPr lang="en-US" dirty="0" smtClean="0"/>
              <a:t> el </a:t>
            </a:r>
            <a:r>
              <a:rPr lang="en-US" dirty="0" err="1" smtClean="0"/>
              <a:t>luldasu</a:t>
            </a:r>
            <a:r>
              <a:rPr lang="en-US" dirty="0" smtClean="0"/>
              <a:t> (1-3 sentences) el </a:t>
            </a:r>
            <a:r>
              <a:rPr lang="en-US" dirty="0" err="1" smtClean="0"/>
              <a:t>kirel</a:t>
            </a:r>
            <a:r>
              <a:rPr lang="en-US" dirty="0" smtClean="0"/>
              <a:t> a </a:t>
            </a:r>
            <a:r>
              <a:rPr lang="en-US" dirty="0" err="1" smtClean="0"/>
              <a:t>oblam</a:t>
            </a:r>
            <a:r>
              <a:rPr lang="en-US" dirty="0" smtClean="0"/>
              <a:t> </a:t>
            </a:r>
            <a:r>
              <a:rPr lang="en-US" dirty="0" err="1" smtClean="0"/>
              <a:t>ues</a:t>
            </a:r>
            <a:r>
              <a:rPr lang="en-US" dirty="0" smtClean="0"/>
              <a:t>/</a:t>
            </a:r>
            <a:r>
              <a:rPr lang="en-US" dirty="0" err="1" smtClean="0"/>
              <a:t>suub</a:t>
            </a:r>
            <a:r>
              <a:rPr lang="en-US" dirty="0" smtClean="0"/>
              <a:t>.</a:t>
            </a:r>
          </a:p>
          <a:p>
            <a:r>
              <a:rPr lang="en-US" dirty="0" smtClean="0"/>
              <a:t>Se el </a:t>
            </a:r>
            <a:r>
              <a:rPr lang="en-US" dirty="0" err="1" smtClean="0"/>
              <a:t>bomerek</a:t>
            </a:r>
            <a:r>
              <a:rPr lang="en-US" dirty="0" smtClean="0"/>
              <a:t> </a:t>
            </a:r>
            <a:r>
              <a:rPr lang="en-US" dirty="0" err="1" smtClean="0"/>
              <a:t>em</a:t>
            </a:r>
            <a:r>
              <a:rPr lang="en-US" dirty="0" smtClean="0"/>
              <a:t> </a:t>
            </a:r>
            <a:r>
              <a:rPr lang="en-US" dirty="0" err="1" smtClean="0"/>
              <a:t>saod</a:t>
            </a:r>
            <a:r>
              <a:rPr lang="en-US" dirty="0" smtClean="0"/>
              <a:t> el mo </a:t>
            </a:r>
            <a:r>
              <a:rPr lang="en-US" dirty="0" err="1" smtClean="0"/>
              <a:t>er</a:t>
            </a:r>
            <a:r>
              <a:rPr lang="en-US" dirty="0" smtClean="0"/>
              <a:t> a </a:t>
            </a:r>
            <a:r>
              <a:rPr lang="en-US" dirty="0" err="1" smtClean="0"/>
              <a:t>rengalk</a:t>
            </a:r>
            <a:r>
              <a:rPr lang="en-US" dirty="0" smtClean="0"/>
              <a:t> </a:t>
            </a:r>
            <a:r>
              <a:rPr lang="en-US" dirty="0" err="1" smtClean="0"/>
              <a:t>er</a:t>
            </a:r>
            <a:r>
              <a:rPr lang="en-US" dirty="0" smtClean="0"/>
              <a:t> a </a:t>
            </a:r>
            <a:r>
              <a:rPr lang="en-US" dirty="0" err="1" smtClean="0"/>
              <a:t>skuul</a:t>
            </a:r>
            <a:r>
              <a:rPr lang="en-US" dirty="0" smtClean="0"/>
              <a:t>.</a:t>
            </a:r>
            <a:endParaRPr lang="en-US" dirty="0"/>
          </a:p>
        </p:txBody>
      </p:sp>
      <p:pic>
        <p:nvPicPr>
          <p:cNvPr id="7" name="Picture 6"/>
          <p:cNvPicPr>
            <a:picLocks noChangeAspect="1"/>
          </p:cNvPicPr>
          <p:nvPr/>
        </p:nvPicPr>
        <p:blipFill>
          <a:blip r:embed="rId3" cstate="print"/>
          <a:stretch>
            <a:fillRect/>
          </a:stretch>
        </p:blipFill>
        <p:spPr>
          <a:xfrm>
            <a:off x="5923722" y="3672401"/>
            <a:ext cx="3022174" cy="3025815"/>
          </a:xfrm>
          <a:prstGeom prst="rect">
            <a:avLst/>
          </a:prstGeom>
        </p:spPr>
      </p:pic>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4226487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412" t="34978" r="9596" b="25195"/>
          <a:stretch/>
        </p:blipFill>
        <p:spPr>
          <a:xfrm>
            <a:off x="-35269" y="593765"/>
            <a:ext cx="9226769" cy="6187044"/>
          </a:xfrm>
          <a:prstGeom prst="rect">
            <a:avLst/>
          </a:prstGeom>
        </p:spPr>
      </p:pic>
      <p:sp>
        <p:nvSpPr>
          <p:cNvPr id="7" name="TextBox 6"/>
          <p:cNvSpPr txBox="1"/>
          <p:nvPr/>
        </p:nvSpPr>
        <p:spPr>
          <a:xfrm>
            <a:off x="451262" y="118402"/>
            <a:ext cx="5240922" cy="523220"/>
          </a:xfrm>
          <a:prstGeom prst="rect">
            <a:avLst/>
          </a:prstGeom>
          <a:noFill/>
        </p:spPr>
        <p:txBody>
          <a:bodyPr wrap="none" rtlCol="0">
            <a:spAutoFit/>
          </a:bodyPr>
          <a:lstStyle/>
          <a:p>
            <a:r>
              <a:rPr lang="en-US" sz="2800" dirty="0" smtClean="0"/>
              <a:t>Worksheet A1.2: Climate Scientists</a:t>
            </a:r>
            <a:endParaRPr lang="en-US" sz="2800" dirty="0"/>
          </a:p>
        </p:txBody>
      </p:sp>
      <p:sp>
        <p:nvSpPr>
          <p:cNvPr id="4" name="TextBox 3"/>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876013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2" y="118402"/>
            <a:ext cx="5083251" cy="523220"/>
          </a:xfrm>
          <a:prstGeom prst="rect">
            <a:avLst/>
          </a:prstGeom>
          <a:noFill/>
        </p:spPr>
        <p:txBody>
          <a:bodyPr wrap="none" rtlCol="0">
            <a:spAutoFit/>
          </a:bodyPr>
          <a:lstStyle/>
          <a:p>
            <a:r>
              <a:rPr lang="en-US" sz="2800" dirty="0" smtClean="0"/>
              <a:t>Worksheet A1.4: Oceanographers</a:t>
            </a:r>
            <a:endParaRPr lang="en-US"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20" t="33623" r="18026" b="28696"/>
          <a:stretch/>
        </p:blipFill>
        <p:spPr>
          <a:xfrm>
            <a:off x="706887" y="641622"/>
            <a:ext cx="7810320" cy="6216378"/>
          </a:xfrm>
          <a:prstGeom prst="rect">
            <a:avLst/>
          </a:prstGeom>
        </p:spPr>
      </p:pic>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583035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905" t="55411" r="32134" b="13247"/>
          <a:stretch/>
        </p:blipFill>
        <p:spPr>
          <a:xfrm>
            <a:off x="106878" y="415638"/>
            <a:ext cx="8804678" cy="6309345"/>
          </a:xfrm>
          <a:prstGeom prst="rect">
            <a:avLst/>
          </a:prstGeom>
        </p:spPr>
      </p:pic>
      <p:sp>
        <p:nvSpPr>
          <p:cNvPr id="4" name="TextBox 3"/>
          <p:cNvSpPr txBox="1"/>
          <p:nvPr/>
        </p:nvSpPr>
        <p:spPr>
          <a:xfrm>
            <a:off x="251065" y="154028"/>
            <a:ext cx="7764779" cy="523220"/>
          </a:xfrm>
          <a:prstGeom prst="rect">
            <a:avLst/>
          </a:prstGeom>
          <a:noFill/>
        </p:spPr>
        <p:txBody>
          <a:bodyPr wrap="square" rtlCol="0">
            <a:spAutoFit/>
          </a:bodyPr>
          <a:lstStyle/>
          <a:p>
            <a:r>
              <a:rPr lang="en-US" sz="2800" dirty="0" smtClean="0"/>
              <a:t>Worksheet A1.5: Farmers</a:t>
            </a:r>
            <a:endParaRPr lang="en-US" sz="2800" dirty="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663968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100" t="38960" r="10569" b="4070"/>
          <a:stretch/>
        </p:blipFill>
        <p:spPr>
          <a:xfrm>
            <a:off x="1446265" y="-71250"/>
            <a:ext cx="6961466" cy="6982691"/>
          </a:xfrm>
          <a:prstGeom prst="rect">
            <a:avLst/>
          </a:prstGeom>
        </p:spPr>
      </p:pic>
      <p:sp>
        <p:nvSpPr>
          <p:cNvPr id="4" name="TextBox 3"/>
          <p:cNvSpPr txBox="1"/>
          <p:nvPr/>
        </p:nvSpPr>
        <p:spPr>
          <a:xfrm rot="16200000">
            <a:off x="-3275908" y="1163430"/>
            <a:ext cx="7764779" cy="523220"/>
          </a:xfrm>
          <a:prstGeom prst="rect">
            <a:avLst/>
          </a:prstGeom>
          <a:noFill/>
        </p:spPr>
        <p:txBody>
          <a:bodyPr wrap="square" rtlCol="0">
            <a:spAutoFit/>
          </a:bodyPr>
          <a:lstStyle/>
          <a:p>
            <a:r>
              <a:rPr lang="en-US" sz="2800" dirty="0" smtClean="0"/>
              <a:t>Worksheet A1.6: Glaciologists</a:t>
            </a:r>
            <a:endParaRPr lang="en-US" sz="2800" dirty="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797634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065" y="154028"/>
            <a:ext cx="7764779" cy="523220"/>
          </a:xfrm>
          <a:prstGeom prst="rect">
            <a:avLst/>
          </a:prstGeom>
          <a:noFill/>
        </p:spPr>
        <p:txBody>
          <a:bodyPr wrap="square" rtlCol="0">
            <a:spAutoFit/>
          </a:bodyPr>
          <a:lstStyle/>
          <a:p>
            <a:r>
              <a:rPr lang="en-US" sz="2800" dirty="0" smtClean="0"/>
              <a:t>Worksheet A1.7: Tornado Chasers</a:t>
            </a:r>
            <a:endParaRPr lang="en-US"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415" t="48155" r="5213" b="13593"/>
          <a:stretch/>
        </p:blipFill>
        <p:spPr>
          <a:xfrm>
            <a:off x="251065" y="677248"/>
            <a:ext cx="8695278" cy="5379168"/>
          </a:xfrm>
          <a:prstGeom prst="rect">
            <a:avLst/>
          </a:prstGeom>
        </p:spPr>
      </p:pic>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859037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normAutofit/>
          </a:bodyPr>
          <a:lstStyle/>
          <a:p>
            <a:pPr marL="0" indent="0">
              <a:buNone/>
            </a:pPr>
            <a:r>
              <a:rPr lang="en-US" dirty="0" err="1" smtClean="0"/>
              <a:t>Rengalk</a:t>
            </a:r>
            <a:r>
              <a:rPr lang="en-US" dirty="0" smtClean="0"/>
              <a:t> </a:t>
            </a:r>
            <a:r>
              <a:rPr lang="en-US" dirty="0" err="1" smtClean="0"/>
              <a:t>er</a:t>
            </a:r>
            <a:r>
              <a:rPr lang="en-US" dirty="0" smtClean="0"/>
              <a:t> a </a:t>
            </a:r>
            <a:r>
              <a:rPr lang="en-US" dirty="0" err="1" smtClean="0"/>
              <a:t>skuul</a:t>
            </a:r>
            <a:r>
              <a:rPr lang="en-US" dirty="0" smtClean="0"/>
              <a:t> a mo </a:t>
            </a:r>
            <a:r>
              <a:rPr lang="en-US" dirty="0" err="1" smtClean="0"/>
              <a:t>ousbech</a:t>
            </a:r>
            <a:r>
              <a:rPr lang="en-US" dirty="0" smtClean="0"/>
              <a:t> </a:t>
            </a:r>
            <a:r>
              <a:rPr lang="en-US" dirty="0" err="1" smtClean="0"/>
              <a:t>aikal</a:t>
            </a:r>
            <a:r>
              <a:rPr lang="en-US" dirty="0" smtClean="0"/>
              <a:t> </a:t>
            </a:r>
            <a:r>
              <a:rPr lang="en-US" dirty="0" err="1" smtClean="0"/>
              <a:t>keldei</a:t>
            </a:r>
            <a:r>
              <a:rPr lang="en-US" dirty="0" smtClean="0"/>
              <a:t> el </a:t>
            </a:r>
            <a:r>
              <a:rPr lang="en-US" dirty="0" err="1" smtClean="0"/>
              <a:t>tetelel</a:t>
            </a:r>
            <a:r>
              <a:rPr lang="en-US" dirty="0" smtClean="0"/>
              <a:t> </a:t>
            </a:r>
            <a:r>
              <a:rPr lang="en-US" dirty="0" err="1" smtClean="0"/>
              <a:t>omesuub</a:t>
            </a:r>
            <a:r>
              <a:rPr lang="en-US" dirty="0" smtClean="0"/>
              <a:t> el mo </a:t>
            </a:r>
            <a:r>
              <a:rPr lang="en-US" dirty="0" err="1" smtClean="0"/>
              <a:t>mesuub</a:t>
            </a:r>
            <a:r>
              <a:rPr lang="en-US" dirty="0" smtClean="0"/>
              <a:t> </a:t>
            </a:r>
            <a:r>
              <a:rPr lang="en-US" dirty="0" err="1" smtClean="0"/>
              <a:t>er</a:t>
            </a:r>
            <a:r>
              <a:rPr lang="en-US" dirty="0" smtClean="0"/>
              <a:t> a </a:t>
            </a:r>
            <a:r>
              <a:rPr lang="en-US" dirty="0" err="1" smtClean="0"/>
              <a:t>ngedechel</a:t>
            </a:r>
            <a:r>
              <a:rPr lang="en-US" dirty="0" smtClean="0"/>
              <a:t> a </a:t>
            </a:r>
            <a:r>
              <a:rPr lang="en-US" dirty="0" err="1" smtClean="0"/>
              <a:t>eanged</a:t>
            </a:r>
            <a:r>
              <a:rPr lang="en-US" dirty="0" smtClean="0"/>
              <a:t>:</a:t>
            </a:r>
          </a:p>
          <a:p>
            <a:pPr marL="514350" indent="-514350">
              <a:buAutoNum type="arabicPeriod"/>
            </a:pPr>
            <a:r>
              <a:rPr lang="en-US" dirty="0" err="1" smtClean="0"/>
              <a:t>Omes</a:t>
            </a:r>
            <a:r>
              <a:rPr lang="en-US" dirty="0" smtClean="0"/>
              <a:t> a </a:t>
            </a:r>
            <a:r>
              <a:rPr lang="en-US" dirty="0" err="1" smtClean="0"/>
              <a:t>olechotel</a:t>
            </a:r>
            <a:r>
              <a:rPr lang="en-US" dirty="0" smtClean="0"/>
              <a:t> a </a:t>
            </a:r>
            <a:r>
              <a:rPr lang="en-US" dirty="0" err="1" smtClean="0"/>
              <a:t>ngedechel</a:t>
            </a:r>
            <a:r>
              <a:rPr lang="en-US" dirty="0" smtClean="0"/>
              <a:t> a </a:t>
            </a:r>
            <a:r>
              <a:rPr lang="en-US" dirty="0" err="1" smtClean="0"/>
              <a:t>eanged</a:t>
            </a:r>
            <a:endParaRPr lang="en-US" dirty="0" smtClean="0"/>
          </a:p>
          <a:p>
            <a:pPr marL="514350" indent="-514350">
              <a:buAutoNum type="arabicPeriod"/>
            </a:pPr>
            <a:r>
              <a:rPr lang="en-US" dirty="0" err="1" smtClean="0"/>
              <a:t>Omes</a:t>
            </a:r>
            <a:r>
              <a:rPr lang="en-US" dirty="0" smtClean="0"/>
              <a:t> a video el </a:t>
            </a:r>
            <a:r>
              <a:rPr lang="en-US" dirty="0" err="1" smtClean="0"/>
              <a:t>kirel</a:t>
            </a:r>
            <a:r>
              <a:rPr lang="en-US" dirty="0" smtClean="0"/>
              <a:t> a </a:t>
            </a:r>
            <a:r>
              <a:rPr lang="en-US" dirty="0" err="1" smtClean="0"/>
              <a:t>ngedechel</a:t>
            </a:r>
            <a:r>
              <a:rPr lang="en-US" dirty="0" smtClean="0"/>
              <a:t> a </a:t>
            </a:r>
            <a:r>
              <a:rPr lang="en-US" dirty="0" err="1" smtClean="0"/>
              <a:t>eanged</a:t>
            </a:r>
            <a:r>
              <a:rPr lang="en-US" dirty="0" smtClean="0"/>
              <a:t> me a Belau</a:t>
            </a:r>
          </a:p>
          <a:p>
            <a:pPr marL="514350" indent="-514350">
              <a:buAutoNum type="arabicPeriod"/>
            </a:pPr>
            <a:r>
              <a:rPr lang="en-US" dirty="0" err="1" smtClean="0"/>
              <a:t>Omesubel</a:t>
            </a:r>
            <a:r>
              <a:rPr lang="en-US" dirty="0" smtClean="0"/>
              <a:t> a acidification </a:t>
            </a:r>
            <a:r>
              <a:rPr lang="en-US" dirty="0" err="1" smtClean="0"/>
              <a:t>er</a:t>
            </a:r>
            <a:r>
              <a:rPr lang="en-US" dirty="0" smtClean="0"/>
              <a:t> a </a:t>
            </a:r>
            <a:r>
              <a:rPr lang="en-US" dirty="0" err="1" smtClean="0"/>
              <a:t>daob</a:t>
            </a:r>
            <a:r>
              <a:rPr lang="en-US" dirty="0" smtClean="0"/>
              <a:t> el </a:t>
            </a:r>
            <a:r>
              <a:rPr lang="en-US" dirty="0" err="1" smtClean="0"/>
              <a:t>okiu</a:t>
            </a:r>
            <a:r>
              <a:rPr lang="en-US" dirty="0" smtClean="0"/>
              <a:t> a pH</a:t>
            </a:r>
            <a:endParaRPr lang="en-US" dirty="0"/>
          </a:p>
        </p:txBody>
      </p:sp>
      <p:sp>
        <p:nvSpPr>
          <p:cNvPr id="4" name="Rounded Rectangle 3"/>
          <p:cNvSpPr/>
          <p:nvPr/>
        </p:nvSpPr>
        <p:spPr>
          <a:xfrm>
            <a:off x="356191" y="1531089"/>
            <a:ext cx="8304028" cy="3615070"/>
          </a:xfrm>
          <a:prstGeom prst="roundRect">
            <a:avLst/>
          </a:prstGeom>
          <a:noFill/>
          <a:ln w="28575"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33" y="6559126"/>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908304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065" y="154028"/>
            <a:ext cx="7764779" cy="523220"/>
          </a:xfrm>
          <a:prstGeom prst="rect">
            <a:avLst/>
          </a:prstGeom>
          <a:noFill/>
        </p:spPr>
        <p:txBody>
          <a:bodyPr wrap="square" rtlCol="0">
            <a:spAutoFit/>
          </a:bodyPr>
          <a:lstStyle/>
          <a:p>
            <a:r>
              <a:rPr lang="en-US" sz="2800" dirty="0" smtClean="0"/>
              <a:t>Worksheet A1.7: Botanists</a:t>
            </a:r>
            <a:endParaRPr lang="en-US" sz="28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15" t="41385" r="14023" b="23464"/>
          <a:stretch/>
        </p:blipFill>
        <p:spPr>
          <a:xfrm>
            <a:off x="106878" y="807875"/>
            <a:ext cx="8930244" cy="5647479"/>
          </a:xfrm>
          <a:prstGeom prst="rect">
            <a:avLst/>
          </a:prstGeom>
        </p:spPr>
      </p:pic>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47845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671"/>
          <a:stretch/>
        </p:blipFill>
        <p:spPr>
          <a:xfrm>
            <a:off x="-11152" y="-33514"/>
            <a:ext cx="9155152" cy="6891514"/>
          </a:xfrm>
          <a:prstGeom prst="rect">
            <a:avLst/>
          </a:prstGeom>
        </p:spPr>
      </p:pic>
      <p:sp>
        <p:nvSpPr>
          <p:cNvPr id="2" name="Title 1"/>
          <p:cNvSpPr>
            <a:spLocks noGrp="1"/>
          </p:cNvSpPr>
          <p:nvPr>
            <p:ph type="title"/>
          </p:nvPr>
        </p:nvSpPr>
        <p:spPr>
          <a:xfrm>
            <a:off x="628650" y="-33514"/>
            <a:ext cx="7886700" cy="1325563"/>
          </a:xfrm>
        </p:spPr>
        <p:txBody>
          <a:bodyPr>
            <a:normAutofit/>
          </a:bodyPr>
          <a:lstStyle/>
          <a:p>
            <a:r>
              <a:rPr lang="en-US" sz="3600" dirty="0" smtClean="0">
                <a:solidFill>
                  <a:schemeClr val="bg1"/>
                </a:solidFill>
              </a:rPr>
              <a:t>Wrap Up (5 minutes)</a:t>
            </a:r>
            <a:endParaRPr lang="en-US" sz="3600" dirty="0">
              <a:solidFill>
                <a:schemeClr val="bg1"/>
              </a:solidFill>
            </a:endParaRPr>
          </a:p>
        </p:txBody>
      </p:sp>
      <p:sp>
        <p:nvSpPr>
          <p:cNvPr id="3" name="Content Placeholder 2"/>
          <p:cNvSpPr>
            <a:spLocks noGrp="1"/>
          </p:cNvSpPr>
          <p:nvPr>
            <p:ph idx="1"/>
          </p:nvPr>
        </p:nvSpPr>
        <p:spPr>
          <a:xfrm>
            <a:off x="156117" y="1110826"/>
            <a:ext cx="8987883" cy="5747174"/>
          </a:xfrm>
        </p:spPr>
        <p:txBody>
          <a:bodyPr>
            <a:normAutofit/>
          </a:bodyPr>
          <a:lstStyle/>
          <a:p>
            <a:r>
              <a:rPr lang="en-US" dirty="0" smtClean="0">
                <a:solidFill>
                  <a:schemeClr val="bg1"/>
                </a:solidFill>
              </a:rPr>
              <a:t>Ng </a:t>
            </a:r>
            <a:r>
              <a:rPr lang="en-US" dirty="0" err="1" smtClean="0">
                <a:solidFill>
                  <a:schemeClr val="bg1"/>
                </a:solidFill>
              </a:rPr>
              <a:t>kakerous</a:t>
            </a:r>
            <a:r>
              <a:rPr lang="en-US" dirty="0" smtClean="0">
                <a:solidFill>
                  <a:schemeClr val="bg1"/>
                </a:solidFill>
              </a:rPr>
              <a:t> a </a:t>
            </a:r>
            <a:r>
              <a:rPr lang="en-US" dirty="0" err="1" smtClean="0">
                <a:solidFill>
                  <a:schemeClr val="bg1"/>
                </a:solidFill>
              </a:rPr>
              <a:t>tetelel</a:t>
            </a:r>
            <a:r>
              <a:rPr lang="en-US" dirty="0" smtClean="0">
                <a:solidFill>
                  <a:schemeClr val="bg1"/>
                </a:solidFill>
              </a:rPr>
              <a:t> </a:t>
            </a:r>
            <a:r>
              <a:rPr lang="en-US" dirty="0" err="1" smtClean="0">
                <a:solidFill>
                  <a:schemeClr val="bg1"/>
                </a:solidFill>
              </a:rPr>
              <a:t>eanged</a:t>
            </a:r>
            <a:r>
              <a:rPr lang="en-US" dirty="0" smtClean="0">
                <a:solidFill>
                  <a:schemeClr val="bg1"/>
                </a:solidFill>
              </a:rPr>
              <a:t> </a:t>
            </a:r>
            <a:r>
              <a:rPr lang="en-US" dirty="0" err="1" smtClean="0">
                <a:solidFill>
                  <a:schemeClr val="bg1"/>
                </a:solidFill>
              </a:rPr>
              <a:t>er</a:t>
            </a:r>
            <a:r>
              <a:rPr lang="en-US" dirty="0" smtClean="0">
                <a:solidFill>
                  <a:schemeClr val="bg1"/>
                </a:solidFill>
              </a:rPr>
              <a:t> a </a:t>
            </a:r>
            <a:r>
              <a:rPr lang="en-US" dirty="0" err="1" smtClean="0">
                <a:solidFill>
                  <a:schemeClr val="bg1"/>
                </a:solidFill>
              </a:rPr>
              <a:t>bek</a:t>
            </a:r>
            <a:r>
              <a:rPr lang="en-US" dirty="0" smtClean="0">
                <a:solidFill>
                  <a:schemeClr val="bg1"/>
                </a:solidFill>
              </a:rPr>
              <a:t> el </a:t>
            </a:r>
            <a:r>
              <a:rPr lang="en-US" dirty="0" err="1" smtClean="0">
                <a:solidFill>
                  <a:schemeClr val="bg1"/>
                </a:solidFill>
              </a:rPr>
              <a:t>sils</a:t>
            </a:r>
            <a:r>
              <a:rPr lang="en-US" dirty="0" smtClean="0">
                <a:solidFill>
                  <a:schemeClr val="bg1"/>
                </a:solidFill>
              </a:rPr>
              <a:t> e </a:t>
            </a:r>
            <a:r>
              <a:rPr lang="en-US" dirty="0" err="1" smtClean="0">
                <a:solidFill>
                  <a:schemeClr val="bg1"/>
                </a:solidFill>
              </a:rPr>
              <a:t>dirrek</a:t>
            </a:r>
            <a:r>
              <a:rPr lang="en-US" dirty="0" smtClean="0">
                <a:solidFill>
                  <a:schemeClr val="bg1"/>
                </a:solidFill>
              </a:rPr>
              <a:t> el </a:t>
            </a:r>
            <a:r>
              <a:rPr lang="en-US" dirty="0" err="1" smtClean="0">
                <a:solidFill>
                  <a:schemeClr val="bg1"/>
                </a:solidFill>
              </a:rPr>
              <a:t>kakerous</a:t>
            </a:r>
            <a:r>
              <a:rPr lang="en-US" dirty="0" smtClean="0">
                <a:solidFill>
                  <a:schemeClr val="bg1"/>
                </a:solidFill>
              </a:rPr>
              <a:t> </a:t>
            </a:r>
            <a:r>
              <a:rPr lang="en-US" dirty="0" err="1" smtClean="0">
                <a:solidFill>
                  <a:schemeClr val="bg1"/>
                </a:solidFill>
              </a:rPr>
              <a:t>er</a:t>
            </a:r>
            <a:r>
              <a:rPr lang="en-US" dirty="0" smtClean="0">
                <a:solidFill>
                  <a:schemeClr val="bg1"/>
                </a:solidFill>
              </a:rPr>
              <a:t> a </a:t>
            </a:r>
            <a:r>
              <a:rPr lang="en-US" dirty="0" err="1" smtClean="0">
                <a:solidFill>
                  <a:schemeClr val="bg1"/>
                </a:solidFill>
              </a:rPr>
              <a:t>ika</a:t>
            </a:r>
            <a:r>
              <a:rPr lang="en-US" dirty="0" smtClean="0">
                <a:solidFill>
                  <a:schemeClr val="bg1"/>
                </a:solidFill>
              </a:rPr>
              <a:t> el </a:t>
            </a:r>
            <a:r>
              <a:rPr lang="en-US" dirty="0" err="1" smtClean="0">
                <a:solidFill>
                  <a:schemeClr val="bg1"/>
                </a:solidFill>
              </a:rPr>
              <a:t>mla</a:t>
            </a:r>
            <a:r>
              <a:rPr lang="en-US" dirty="0" smtClean="0">
                <a:solidFill>
                  <a:schemeClr val="bg1"/>
                </a:solidFill>
              </a:rPr>
              <a:t> mo </a:t>
            </a:r>
            <a:r>
              <a:rPr lang="en-US" dirty="0" err="1" smtClean="0">
                <a:solidFill>
                  <a:schemeClr val="bg1"/>
                </a:solidFill>
              </a:rPr>
              <a:t>merek</a:t>
            </a:r>
            <a:r>
              <a:rPr lang="en-US" dirty="0" smtClean="0">
                <a:solidFill>
                  <a:schemeClr val="bg1"/>
                </a:solidFill>
              </a:rPr>
              <a:t> el dart el </a:t>
            </a:r>
            <a:r>
              <a:rPr lang="en-US" dirty="0" err="1" smtClean="0">
                <a:solidFill>
                  <a:schemeClr val="bg1"/>
                </a:solidFill>
              </a:rPr>
              <a:t>rak</a:t>
            </a:r>
            <a:r>
              <a:rPr lang="en-US" dirty="0" smtClean="0">
                <a:solidFill>
                  <a:schemeClr val="bg1"/>
                </a:solidFill>
              </a:rPr>
              <a:t>: </a:t>
            </a:r>
            <a:r>
              <a:rPr lang="en-US" dirty="0" err="1" smtClean="0">
                <a:solidFill>
                  <a:schemeClr val="bg1"/>
                </a:solidFill>
              </a:rPr>
              <a:t>tia</a:t>
            </a:r>
            <a:r>
              <a:rPr lang="en-US" dirty="0" smtClean="0">
                <a:solidFill>
                  <a:schemeClr val="bg1"/>
                </a:solidFill>
              </a:rPr>
              <a:t> a </a:t>
            </a:r>
            <a:r>
              <a:rPr lang="en-US" dirty="0" err="1" smtClean="0">
                <a:solidFill>
                  <a:schemeClr val="bg1"/>
                </a:solidFill>
              </a:rPr>
              <a:t>domekedong</a:t>
            </a:r>
            <a:r>
              <a:rPr lang="en-US" dirty="0" smtClean="0">
                <a:solidFill>
                  <a:schemeClr val="bg1"/>
                </a:solidFill>
              </a:rPr>
              <a:t> </a:t>
            </a:r>
            <a:r>
              <a:rPr lang="en-US" dirty="0" err="1" smtClean="0">
                <a:solidFill>
                  <a:schemeClr val="bg1"/>
                </a:solidFill>
              </a:rPr>
              <a:t>er</a:t>
            </a:r>
            <a:r>
              <a:rPr lang="en-US" dirty="0" smtClean="0">
                <a:solidFill>
                  <a:schemeClr val="bg1"/>
                </a:solidFill>
              </a:rPr>
              <a:t> </a:t>
            </a:r>
            <a:r>
              <a:rPr lang="en-US" dirty="0" err="1" smtClean="0">
                <a:solidFill>
                  <a:schemeClr val="bg1"/>
                </a:solidFill>
              </a:rPr>
              <a:t>ngii</a:t>
            </a:r>
            <a:r>
              <a:rPr lang="en-US" dirty="0" smtClean="0">
                <a:solidFill>
                  <a:schemeClr val="bg1"/>
                </a:solidFill>
              </a:rPr>
              <a:t> el </a:t>
            </a:r>
            <a:r>
              <a:rPr lang="en-US" dirty="0" err="1" smtClean="0">
                <a:solidFill>
                  <a:schemeClr val="bg1"/>
                </a:solidFill>
              </a:rPr>
              <a:t>kmo</a:t>
            </a:r>
            <a:r>
              <a:rPr lang="en-US" dirty="0" smtClean="0">
                <a:solidFill>
                  <a:schemeClr val="bg1"/>
                </a:solidFill>
              </a:rPr>
              <a:t> climate change.</a:t>
            </a:r>
          </a:p>
          <a:p>
            <a:r>
              <a:rPr lang="en-US" dirty="0" err="1" smtClean="0">
                <a:solidFill>
                  <a:schemeClr val="bg1"/>
                </a:solidFill>
              </a:rPr>
              <a:t>Kede</a:t>
            </a:r>
            <a:r>
              <a:rPr lang="en-US" dirty="0" smtClean="0">
                <a:solidFill>
                  <a:schemeClr val="bg1"/>
                </a:solidFill>
              </a:rPr>
              <a:t> </a:t>
            </a:r>
            <a:r>
              <a:rPr lang="en-US" dirty="0" err="1" smtClean="0">
                <a:solidFill>
                  <a:schemeClr val="bg1"/>
                </a:solidFill>
              </a:rPr>
              <a:t>mla</a:t>
            </a:r>
            <a:r>
              <a:rPr lang="en-US" dirty="0" smtClean="0">
                <a:solidFill>
                  <a:schemeClr val="bg1"/>
                </a:solidFill>
              </a:rPr>
              <a:t> </a:t>
            </a:r>
            <a:r>
              <a:rPr lang="en-US" dirty="0" err="1" smtClean="0">
                <a:solidFill>
                  <a:schemeClr val="bg1"/>
                </a:solidFill>
              </a:rPr>
              <a:t>mes</a:t>
            </a:r>
            <a:r>
              <a:rPr lang="en-US" dirty="0" smtClean="0">
                <a:solidFill>
                  <a:schemeClr val="bg1"/>
                </a:solidFill>
              </a:rPr>
              <a:t> e </a:t>
            </a:r>
            <a:r>
              <a:rPr lang="en-US" dirty="0" err="1" smtClean="0">
                <a:solidFill>
                  <a:schemeClr val="bg1"/>
                </a:solidFill>
              </a:rPr>
              <a:t>smaod</a:t>
            </a:r>
            <a:r>
              <a:rPr lang="en-US" dirty="0" smtClean="0">
                <a:solidFill>
                  <a:schemeClr val="bg1"/>
                </a:solidFill>
              </a:rPr>
              <a:t> a </a:t>
            </a:r>
            <a:r>
              <a:rPr lang="en-US" dirty="0" err="1" smtClean="0">
                <a:solidFill>
                  <a:schemeClr val="bg1"/>
                </a:solidFill>
              </a:rPr>
              <a:t>bebil</a:t>
            </a:r>
            <a:r>
              <a:rPr lang="en-US" dirty="0" smtClean="0">
                <a:solidFill>
                  <a:schemeClr val="bg1"/>
                </a:solidFill>
              </a:rPr>
              <a:t> </a:t>
            </a:r>
            <a:r>
              <a:rPr lang="en-US" dirty="0" err="1" smtClean="0">
                <a:solidFill>
                  <a:schemeClr val="bg1"/>
                </a:solidFill>
              </a:rPr>
              <a:t>er</a:t>
            </a:r>
            <a:r>
              <a:rPr lang="en-US" dirty="0" smtClean="0">
                <a:solidFill>
                  <a:schemeClr val="bg1"/>
                </a:solidFill>
              </a:rPr>
              <a:t> a </a:t>
            </a:r>
            <a:r>
              <a:rPr lang="en-US" dirty="0" err="1" smtClean="0">
                <a:solidFill>
                  <a:schemeClr val="bg1"/>
                </a:solidFill>
              </a:rPr>
              <a:t>mesisiich</a:t>
            </a:r>
            <a:r>
              <a:rPr lang="en-US" dirty="0" smtClean="0">
                <a:solidFill>
                  <a:schemeClr val="bg1"/>
                </a:solidFill>
              </a:rPr>
              <a:t> el </a:t>
            </a:r>
            <a:r>
              <a:rPr lang="en-US" dirty="0" err="1" smtClean="0">
                <a:solidFill>
                  <a:schemeClr val="bg1"/>
                </a:solidFill>
              </a:rPr>
              <a:t>olechotel</a:t>
            </a:r>
            <a:r>
              <a:rPr lang="en-US" dirty="0" smtClean="0">
                <a:solidFill>
                  <a:schemeClr val="bg1"/>
                </a:solidFill>
              </a:rPr>
              <a:t> e a </a:t>
            </a:r>
            <a:r>
              <a:rPr lang="en-US" dirty="0" err="1" smtClean="0">
                <a:solidFill>
                  <a:schemeClr val="bg1"/>
                </a:solidFill>
              </a:rPr>
              <a:t>tetelel</a:t>
            </a:r>
            <a:r>
              <a:rPr lang="en-US" dirty="0" smtClean="0">
                <a:solidFill>
                  <a:schemeClr val="bg1"/>
                </a:solidFill>
              </a:rPr>
              <a:t> a </a:t>
            </a:r>
            <a:r>
              <a:rPr lang="en-US" dirty="0" err="1" smtClean="0">
                <a:solidFill>
                  <a:schemeClr val="bg1"/>
                </a:solidFill>
              </a:rPr>
              <a:t>eanged</a:t>
            </a:r>
            <a:r>
              <a:rPr lang="en-US" dirty="0" smtClean="0">
                <a:solidFill>
                  <a:schemeClr val="bg1"/>
                </a:solidFill>
              </a:rPr>
              <a:t> a </a:t>
            </a:r>
            <a:r>
              <a:rPr lang="en-US" dirty="0" err="1" smtClean="0">
                <a:solidFill>
                  <a:schemeClr val="bg1"/>
                </a:solidFill>
              </a:rPr>
              <a:t>mla</a:t>
            </a:r>
            <a:r>
              <a:rPr lang="en-US" dirty="0" smtClean="0">
                <a:solidFill>
                  <a:schemeClr val="bg1"/>
                </a:solidFill>
              </a:rPr>
              <a:t> </a:t>
            </a:r>
            <a:r>
              <a:rPr lang="en-US" dirty="0" err="1" smtClean="0">
                <a:solidFill>
                  <a:schemeClr val="bg1"/>
                </a:solidFill>
              </a:rPr>
              <a:t>mengodech</a:t>
            </a:r>
            <a:r>
              <a:rPr lang="en-US" dirty="0" smtClean="0">
                <a:solidFill>
                  <a:schemeClr val="bg1"/>
                </a:solidFill>
              </a:rPr>
              <a:t>:</a:t>
            </a:r>
          </a:p>
          <a:p>
            <a:pPr lvl="1"/>
            <a:endParaRPr lang="en-US" dirty="0" smtClean="0"/>
          </a:p>
          <a:p>
            <a:pPr lvl="1"/>
            <a:r>
              <a:rPr lang="en-US" sz="2800" dirty="0" err="1" smtClean="0">
                <a:solidFill>
                  <a:schemeClr val="bg1"/>
                </a:solidFill>
              </a:rPr>
              <a:t>Kleald</a:t>
            </a:r>
            <a:endParaRPr lang="en-US" sz="2800" dirty="0" smtClean="0">
              <a:solidFill>
                <a:schemeClr val="bg1"/>
              </a:solidFill>
            </a:endParaRPr>
          </a:p>
          <a:p>
            <a:pPr lvl="1"/>
            <a:r>
              <a:rPr lang="en-US" sz="2800" dirty="0" err="1" smtClean="0">
                <a:solidFill>
                  <a:schemeClr val="bg1"/>
                </a:solidFill>
              </a:rPr>
              <a:t>Ngar</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t>
            </a:r>
            <a:r>
              <a:rPr lang="en-US" sz="2800" dirty="0" err="1" smtClean="0">
                <a:solidFill>
                  <a:schemeClr val="bg1"/>
                </a:solidFill>
              </a:rPr>
              <a:t>bab</a:t>
            </a:r>
            <a:r>
              <a:rPr lang="en-US" sz="2800" dirty="0" smtClean="0">
                <a:solidFill>
                  <a:schemeClr val="bg1"/>
                </a:solidFill>
              </a:rPr>
              <a:t> el </a:t>
            </a:r>
            <a:r>
              <a:rPr lang="en-US" sz="2800" dirty="0" err="1" smtClean="0">
                <a:solidFill>
                  <a:schemeClr val="bg1"/>
                </a:solidFill>
              </a:rPr>
              <a:t>dolech</a:t>
            </a:r>
            <a:endParaRPr lang="en-US" sz="2800" dirty="0" smtClean="0">
              <a:solidFill>
                <a:schemeClr val="bg1"/>
              </a:solidFill>
            </a:endParaRPr>
          </a:p>
          <a:p>
            <a:pPr lvl="1"/>
            <a:r>
              <a:rPr lang="en-US" sz="2800" dirty="0" err="1" smtClean="0">
                <a:solidFill>
                  <a:schemeClr val="bg1"/>
                </a:solidFill>
              </a:rPr>
              <a:t>Kemtimt</a:t>
            </a:r>
            <a:endParaRPr lang="en-US" sz="2800" dirty="0" smtClean="0">
              <a:solidFill>
                <a:schemeClr val="bg1"/>
              </a:solidFill>
            </a:endParaRPr>
          </a:p>
          <a:p>
            <a:pPr lvl="1"/>
            <a:r>
              <a:rPr lang="en-US" sz="2800" dirty="0" err="1" smtClean="0">
                <a:solidFill>
                  <a:schemeClr val="bg1"/>
                </a:solidFill>
              </a:rPr>
              <a:t>Toker</a:t>
            </a:r>
            <a:r>
              <a:rPr lang="en-US" sz="2800" dirty="0" smtClean="0">
                <a:solidFill>
                  <a:schemeClr val="bg1"/>
                </a:solidFill>
              </a:rPr>
              <a:t> el </a:t>
            </a:r>
            <a:r>
              <a:rPr lang="en-US" sz="2800" dirty="0" err="1" smtClean="0">
                <a:solidFill>
                  <a:schemeClr val="bg1"/>
                </a:solidFill>
              </a:rPr>
              <a:t>kori</a:t>
            </a:r>
            <a:r>
              <a:rPr lang="en-US" sz="2800" dirty="0" smtClean="0">
                <a:solidFill>
                  <a:schemeClr val="bg1"/>
                </a:solidFill>
              </a:rPr>
              <a:t> el </a:t>
            </a:r>
            <a:r>
              <a:rPr lang="en-US" sz="2800" dirty="0" err="1" smtClean="0">
                <a:solidFill>
                  <a:schemeClr val="bg1"/>
                </a:solidFill>
              </a:rPr>
              <a:t>ngar</a:t>
            </a:r>
            <a:r>
              <a:rPr lang="en-US" sz="2800" dirty="0" smtClean="0">
                <a:solidFill>
                  <a:schemeClr val="bg1"/>
                </a:solidFill>
              </a:rPr>
              <a:t> </a:t>
            </a:r>
            <a:r>
              <a:rPr lang="en-US" sz="2800" dirty="0" err="1" smtClean="0">
                <a:solidFill>
                  <a:schemeClr val="bg1"/>
                </a:solidFill>
              </a:rPr>
              <a:t>bebul</a:t>
            </a:r>
            <a:r>
              <a:rPr lang="en-US" sz="2800" dirty="0" smtClean="0">
                <a:solidFill>
                  <a:schemeClr val="bg1"/>
                </a:solidFill>
              </a:rPr>
              <a:t> a </a:t>
            </a:r>
            <a:r>
              <a:rPr lang="en-US" sz="2800" dirty="0" err="1" smtClean="0">
                <a:solidFill>
                  <a:schemeClr val="bg1"/>
                </a:solidFill>
              </a:rPr>
              <a:t>chutem</a:t>
            </a:r>
            <a:endParaRPr lang="en-US" sz="2800" dirty="0" smtClean="0">
              <a:solidFill>
                <a:schemeClr val="bg1"/>
              </a:solidFill>
            </a:endParaRPr>
          </a:p>
          <a:p>
            <a:pPr lvl="1"/>
            <a:r>
              <a:rPr lang="en-US" sz="2800" dirty="0" err="1" smtClean="0">
                <a:solidFill>
                  <a:schemeClr val="bg1"/>
                </a:solidFill>
              </a:rPr>
              <a:t>Mekdekudem</a:t>
            </a:r>
            <a:r>
              <a:rPr lang="en-US" sz="2800" dirty="0" smtClean="0">
                <a:solidFill>
                  <a:schemeClr val="bg1"/>
                </a:solidFill>
              </a:rPr>
              <a:t> el </a:t>
            </a:r>
            <a:r>
              <a:rPr lang="en-US" sz="2800" dirty="0" err="1" smtClean="0">
                <a:solidFill>
                  <a:schemeClr val="bg1"/>
                </a:solidFill>
              </a:rPr>
              <a:t>ieleb</a:t>
            </a:r>
            <a:r>
              <a:rPr lang="en-US" sz="2800" dirty="0" smtClean="0">
                <a:solidFill>
                  <a:schemeClr val="bg1"/>
                </a:solidFill>
              </a:rPr>
              <a:t>, </a:t>
            </a:r>
            <a:r>
              <a:rPr lang="en-US" sz="2800" dirty="0" err="1" smtClean="0">
                <a:solidFill>
                  <a:schemeClr val="bg1"/>
                </a:solidFill>
              </a:rPr>
              <a:t>mesisiich</a:t>
            </a:r>
            <a:r>
              <a:rPr lang="en-US" sz="2800" dirty="0" smtClean="0">
                <a:solidFill>
                  <a:schemeClr val="bg1"/>
                </a:solidFill>
              </a:rPr>
              <a:t> el </a:t>
            </a:r>
            <a:r>
              <a:rPr lang="en-US" sz="2800" dirty="0" err="1" smtClean="0">
                <a:solidFill>
                  <a:schemeClr val="bg1"/>
                </a:solidFill>
              </a:rPr>
              <a:t>eolt</a:t>
            </a:r>
            <a:r>
              <a:rPr lang="en-US" sz="2800" dirty="0" smtClean="0">
                <a:solidFill>
                  <a:schemeClr val="bg1"/>
                </a:solidFill>
              </a:rPr>
              <a:t> me a </a:t>
            </a:r>
            <a:r>
              <a:rPr lang="en-US" sz="2800" dirty="0" err="1" smtClean="0">
                <a:solidFill>
                  <a:schemeClr val="bg1"/>
                </a:solidFill>
              </a:rPr>
              <a:t>kemtimt</a:t>
            </a:r>
            <a:endParaRPr lang="en-US" sz="2800" dirty="0" smtClean="0">
              <a:solidFill>
                <a:schemeClr val="bg1"/>
              </a:solidFill>
            </a:endParaRPr>
          </a:p>
          <a:p>
            <a:pPr lvl="1"/>
            <a:r>
              <a:rPr lang="en-US" sz="2800" dirty="0" err="1" smtClean="0">
                <a:solidFill>
                  <a:schemeClr val="bg1"/>
                </a:solidFill>
              </a:rPr>
              <a:t>Mereched</a:t>
            </a:r>
            <a:r>
              <a:rPr lang="en-US" sz="2800" dirty="0" smtClean="0">
                <a:solidFill>
                  <a:schemeClr val="bg1"/>
                </a:solidFill>
              </a:rPr>
              <a:t> a </a:t>
            </a:r>
            <a:r>
              <a:rPr lang="en-US" sz="2800" dirty="0" err="1" smtClean="0">
                <a:solidFill>
                  <a:schemeClr val="bg1"/>
                </a:solidFill>
              </a:rPr>
              <a:t>temel</a:t>
            </a:r>
            <a:r>
              <a:rPr lang="en-US" sz="2800" dirty="0" smtClean="0">
                <a:solidFill>
                  <a:schemeClr val="bg1"/>
                </a:solidFill>
              </a:rPr>
              <a:t> a </a:t>
            </a:r>
            <a:r>
              <a:rPr lang="en-US" sz="2800" dirty="0" err="1" smtClean="0">
                <a:solidFill>
                  <a:schemeClr val="bg1"/>
                </a:solidFill>
              </a:rPr>
              <a:t>sim</a:t>
            </a:r>
            <a:endParaRPr lang="en-US" sz="2800" dirty="0" smtClean="0">
              <a:solidFill>
                <a:schemeClr val="bg1"/>
              </a:solidFill>
            </a:endParaRPr>
          </a:p>
          <a:p>
            <a:pPr lvl="1"/>
            <a:endParaRPr lang="en-US" dirty="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660756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205" y="2892080"/>
            <a:ext cx="6513208" cy="3663680"/>
          </a:xfrm>
          <a:prstGeom prst="rect">
            <a:avLst/>
          </a:prstGeom>
        </p:spPr>
      </p:pic>
      <p:sp>
        <p:nvSpPr>
          <p:cNvPr id="2" name="Title 1"/>
          <p:cNvSpPr>
            <a:spLocks noGrp="1"/>
          </p:cNvSpPr>
          <p:nvPr>
            <p:ph type="title"/>
          </p:nvPr>
        </p:nvSpPr>
        <p:spPr>
          <a:xfrm>
            <a:off x="438646" y="0"/>
            <a:ext cx="7886700" cy="1325563"/>
          </a:xfrm>
        </p:spPr>
        <p:txBody>
          <a:bodyPr>
            <a:normAutofit/>
          </a:bodyPr>
          <a:lstStyle/>
          <a:p>
            <a:r>
              <a:rPr lang="en-US" sz="4000" b="1" dirty="0" smtClean="0"/>
              <a:t>Activity 2: Climate Change &amp; Palau</a:t>
            </a:r>
            <a:endParaRPr lang="en-US" sz="4000" b="1" dirty="0"/>
          </a:p>
        </p:txBody>
      </p:sp>
      <p:sp>
        <p:nvSpPr>
          <p:cNvPr id="3" name="Content Placeholder 2"/>
          <p:cNvSpPr>
            <a:spLocks noGrp="1"/>
          </p:cNvSpPr>
          <p:nvPr>
            <p:ph idx="1"/>
          </p:nvPr>
        </p:nvSpPr>
        <p:spPr>
          <a:xfrm>
            <a:off x="438646" y="958295"/>
            <a:ext cx="8384720" cy="4351338"/>
          </a:xfrm>
        </p:spPr>
        <p:txBody>
          <a:bodyPr>
            <a:noAutofit/>
          </a:bodyPr>
          <a:lstStyle/>
          <a:p>
            <a:r>
              <a:rPr lang="en-US" sz="2400" dirty="0" smtClean="0"/>
              <a:t>“</a:t>
            </a:r>
            <a:r>
              <a:rPr lang="en-US" sz="2400" dirty="0" err="1" smtClean="0"/>
              <a:t>Ngedechel</a:t>
            </a:r>
            <a:r>
              <a:rPr lang="en-US" sz="2400" dirty="0" smtClean="0"/>
              <a:t> a </a:t>
            </a:r>
            <a:r>
              <a:rPr lang="en-US" sz="2400" dirty="0" err="1" smtClean="0"/>
              <a:t>Eanged</a:t>
            </a:r>
            <a:r>
              <a:rPr lang="en-US" sz="2400" dirty="0" smtClean="0"/>
              <a:t> me a Belau– </a:t>
            </a:r>
            <a:r>
              <a:rPr lang="en-US" sz="2400" dirty="0" err="1" smtClean="0"/>
              <a:t>Basio</a:t>
            </a:r>
            <a:r>
              <a:rPr lang="en-US" sz="2400" dirty="0" smtClean="0"/>
              <a:t> </a:t>
            </a:r>
            <a:r>
              <a:rPr lang="en-US" sz="2400" dirty="0" err="1" smtClean="0"/>
              <a:t>er</a:t>
            </a:r>
            <a:r>
              <a:rPr lang="en-US" sz="2400" dirty="0" smtClean="0"/>
              <a:t> kid </a:t>
            </a:r>
            <a:r>
              <a:rPr lang="en-US" sz="2400" dirty="0" err="1" smtClean="0"/>
              <a:t>er</a:t>
            </a:r>
            <a:r>
              <a:rPr lang="en-US" sz="2400" dirty="0" smtClean="0"/>
              <a:t> a </a:t>
            </a:r>
            <a:r>
              <a:rPr lang="en-US" sz="2400" dirty="0" err="1" smtClean="0"/>
              <a:t>chelsel</a:t>
            </a:r>
            <a:r>
              <a:rPr lang="en-US" sz="2400" dirty="0" smtClean="0"/>
              <a:t> a </a:t>
            </a:r>
            <a:r>
              <a:rPr lang="en-US" sz="2400" dirty="0" err="1" smtClean="0"/>
              <a:t>Beluulechad</a:t>
            </a:r>
            <a:r>
              <a:rPr lang="en-US" sz="2400" dirty="0" smtClean="0"/>
              <a:t>”</a:t>
            </a:r>
          </a:p>
          <a:p>
            <a:r>
              <a:rPr lang="en-US" sz="2400" dirty="0" err="1" smtClean="0"/>
              <a:t>Teruich</a:t>
            </a:r>
            <a:r>
              <a:rPr lang="en-US" sz="2400" dirty="0" smtClean="0"/>
              <a:t> me a tang el bung el video el </a:t>
            </a:r>
            <a:r>
              <a:rPr lang="en-US" sz="2400" dirty="0" err="1" smtClean="0"/>
              <a:t>kirel</a:t>
            </a:r>
            <a:r>
              <a:rPr lang="en-US" sz="2400" dirty="0" smtClean="0"/>
              <a:t> a </a:t>
            </a:r>
            <a:r>
              <a:rPr lang="en-US" sz="2400" dirty="0" err="1" smtClean="0"/>
              <a:t>ngedechel</a:t>
            </a:r>
            <a:r>
              <a:rPr lang="en-US" sz="2400" dirty="0" smtClean="0"/>
              <a:t> a </a:t>
            </a:r>
            <a:r>
              <a:rPr lang="en-US" sz="2400" dirty="0" err="1" smtClean="0"/>
              <a:t>eanged</a:t>
            </a:r>
            <a:r>
              <a:rPr lang="en-US" sz="2400" dirty="0" smtClean="0"/>
              <a:t> me a </a:t>
            </a:r>
            <a:r>
              <a:rPr lang="en-US" sz="2400" dirty="0" err="1" smtClean="0"/>
              <a:t>telemellel</a:t>
            </a:r>
            <a:r>
              <a:rPr lang="en-US" sz="2400" dirty="0" smtClean="0"/>
              <a:t> </a:t>
            </a:r>
            <a:r>
              <a:rPr lang="en-US" sz="2400" dirty="0" err="1" smtClean="0"/>
              <a:t>er</a:t>
            </a:r>
            <a:r>
              <a:rPr lang="en-US" sz="2400" dirty="0" smtClean="0"/>
              <a:t> a Belau.</a:t>
            </a:r>
            <a:r>
              <a:rPr lang="en-US" sz="2400" dirty="0"/>
              <a:t/>
            </a:r>
            <a:br>
              <a:rPr lang="en-US" sz="2400" dirty="0"/>
            </a:br>
            <a:r>
              <a:rPr lang="en-US" sz="2400" dirty="0" smtClean="0"/>
              <a:t>		</a:t>
            </a:r>
            <a:r>
              <a:rPr lang="en-US" sz="2400" dirty="0" smtClean="0">
                <a:hlinkClick r:id="rId4"/>
              </a:rPr>
              <a:t>https</a:t>
            </a:r>
            <a:r>
              <a:rPr lang="en-US" sz="2400" dirty="0">
                <a:hlinkClick r:id="rId4"/>
              </a:rPr>
              <a:t>://youtu.be/wpUsY6DJyOM</a:t>
            </a:r>
            <a:endParaRPr lang="en-US" sz="2400" dirty="0" smtClean="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530800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620" y="3386823"/>
            <a:ext cx="5660760" cy="3184178"/>
          </a:xfrm>
          <a:prstGeom prst="rect">
            <a:avLst/>
          </a:prstGeom>
        </p:spPr>
      </p:pic>
      <p:sp>
        <p:nvSpPr>
          <p:cNvPr id="2" name="Title 1"/>
          <p:cNvSpPr>
            <a:spLocks noGrp="1"/>
          </p:cNvSpPr>
          <p:nvPr>
            <p:ph type="title"/>
          </p:nvPr>
        </p:nvSpPr>
        <p:spPr>
          <a:xfrm>
            <a:off x="272392" y="0"/>
            <a:ext cx="7886700" cy="1325563"/>
          </a:xfrm>
        </p:spPr>
        <p:txBody>
          <a:bodyPr>
            <a:normAutofit/>
          </a:bodyPr>
          <a:lstStyle/>
          <a:p>
            <a:r>
              <a:rPr lang="en-US" sz="4000" b="1" dirty="0" smtClean="0"/>
              <a:t>Activity 2: Climate Change &amp; Palau</a:t>
            </a:r>
            <a:endParaRPr lang="en-US" sz="4000" b="1" dirty="0"/>
          </a:p>
        </p:txBody>
      </p:sp>
      <p:sp>
        <p:nvSpPr>
          <p:cNvPr id="3" name="Content Placeholder 2"/>
          <p:cNvSpPr>
            <a:spLocks noGrp="1"/>
          </p:cNvSpPr>
          <p:nvPr>
            <p:ph idx="1"/>
          </p:nvPr>
        </p:nvSpPr>
        <p:spPr>
          <a:xfrm>
            <a:off x="142503" y="1064446"/>
            <a:ext cx="8870867" cy="4351338"/>
          </a:xfrm>
        </p:spPr>
        <p:txBody>
          <a:bodyPr>
            <a:noAutofit/>
          </a:bodyPr>
          <a:lstStyle/>
          <a:p>
            <a:pPr marL="0" indent="0">
              <a:buNone/>
            </a:pPr>
            <a:r>
              <a:rPr lang="en-US" sz="2400" b="1" dirty="0" smtClean="0"/>
              <a:t>Key points</a:t>
            </a:r>
            <a:r>
              <a:rPr lang="en-US" sz="2400" dirty="0" smtClean="0"/>
              <a:t>:</a:t>
            </a:r>
          </a:p>
          <a:p>
            <a:pPr marL="514350" indent="-514350">
              <a:buAutoNum type="arabicPeriod"/>
            </a:pPr>
            <a:r>
              <a:rPr lang="en-US" sz="2400" dirty="0" err="1" smtClean="0"/>
              <a:t>Ngera</a:t>
            </a:r>
            <a:r>
              <a:rPr lang="en-US" sz="2400" dirty="0" smtClean="0"/>
              <a:t> </a:t>
            </a:r>
            <a:r>
              <a:rPr lang="en-US" sz="2400" dirty="0" err="1" smtClean="0"/>
              <a:t>telemellel</a:t>
            </a:r>
            <a:r>
              <a:rPr lang="en-US" sz="2400" dirty="0" smtClean="0"/>
              <a:t> a climate change?</a:t>
            </a:r>
          </a:p>
          <a:p>
            <a:pPr marL="514350" indent="-514350">
              <a:buAutoNum type="arabicPeriod"/>
            </a:pPr>
            <a:r>
              <a:rPr lang="en-US" sz="2400" dirty="0" err="1" smtClean="0"/>
              <a:t>Ngera</a:t>
            </a:r>
            <a:r>
              <a:rPr lang="en-US" sz="2400" dirty="0" smtClean="0"/>
              <a:t> </a:t>
            </a:r>
            <a:r>
              <a:rPr lang="en-US" sz="2400" dirty="0" err="1" smtClean="0"/>
              <a:t>telemellel</a:t>
            </a:r>
            <a:r>
              <a:rPr lang="en-US" sz="2400" dirty="0" smtClean="0"/>
              <a:t> a climate change </a:t>
            </a:r>
            <a:r>
              <a:rPr lang="en-US" sz="2400" dirty="0" err="1" smtClean="0"/>
              <a:t>er</a:t>
            </a:r>
            <a:r>
              <a:rPr lang="en-US" sz="2400" dirty="0" smtClean="0"/>
              <a:t> a </a:t>
            </a:r>
            <a:r>
              <a:rPr lang="en-US" sz="2400" dirty="0" err="1" smtClean="0"/>
              <a:t>beluulechad</a:t>
            </a:r>
            <a:r>
              <a:rPr lang="en-US" sz="2400" dirty="0" smtClean="0"/>
              <a:t>?</a:t>
            </a:r>
          </a:p>
          <a:p>
            <a:pPr marL="514350" indent="-514350">
              <a:buAutoNum type="arabicPeriod"/>
            </a:pPr>
            <a:r>
              <a:rPr lang="en-US" sz="2400" dirty="0" err="1" smtClean="0"/>
              <a:t>Ngera</a:t>
            </a:r>
            <a:r>
              <a:rPr lang="en-US" sz="2400" dirty="0" smtClean="0"/>
              <a:t> el </a:t>
            </a:r>
            <a:r>
              <a:rPr lang="en-US" sz="2400" dirty="0" err="1" smtClean="0"/>
              <a:t>telemellel</a:t>
            </a:r>
            <a:r>
              <a:rPr lang="en-US" sz="2400" dirty="0" smtClean="0"/>
              <a:t> a </a:t>
            </a:r>
            <a:r>
              <a:rPr lang="en-US" sz="2400" dirty="0" err="1" smtClean="0"/>
              <a:t>sebched</a:t>
            </a:r>
            <a:r>
              <a:rPr lang="en-US" sz="2400" dirty="0" smtClean="0"/>
              <a:t> el </a:t>
            </a:r>
            <a:r>
              <a:rPr lang="en-US" sz="2400" dirty="0" err="1" smtClean="0"/>
              <a:t>mes</a:t>
            </a:r>
            <a:r>
              <a:rPr lang="en-US" sz="2400" dirty="0" smtClean="0"/>
              <a:t> </a:t>
            </a:r>
            <a:r>
              <a:rPr lang="en-US" sz="2400" dirty="0" err="1" smtClean="0"/>
              <a:t>er</a:t>
            </a:r>
            <a:r>
              <a:rPr lang="en-US" sz="2400" dirty="0" smtClean="0"/>
              <a:t> a </a:t>
            </a:r>
            <a:r>
              <a:rPr lang="en-US" sz="2400" dirty="0" err="1" smtClean="0"/>
              <a:t>chelsel</a:t>
            </a:r>
            <a:r>
              <a:rPr lang="en-US" sz="2400" dirty="0" smtClean="0"/>
              <a:t> Belau?</a:t>
            </a:r>
            <a:endParaRPr lang="en-US" sz="2400" dirty="0"/>
          </a:p>
          <a:p>
            <a:pPr marL="0" indent="0">
              <a:buNone/>
            </a:pPr>
            <a:r>
              <a:rPr lang="en-US" sz="2400" dirty="0" err="1" smtClean="0"/>
              <a:t>Mousbech</a:t>
            </a:r>
            <a:r>
              <a:rPr lang="en-US" sz="2400" dirty="0" smtClean="0"/>
              <a:t> </a:t>
            </a:r>
            <a:r>
              <a:rPr lang="en-US" sz="2400" dirty="0" err="1" smtClean="0"/>
              <a:t>er</a:t>
            </a:r>
            <a:r>
              <a:rPr lang="en-US" sz="2400" dirty="0" smtClean="0"/>
              <a:t> a video el </a:t>
            </a:r>
            <a:r>
              <a:rPr lang="en-US" sz="2400" dirty="0" err="1" smtClean="0"/>
              <a:t>onger</a:t>
            </a:r>
            <a:r>
              <a:rPr lang="en-US" sz="2400" dirty="0" smtClean="0"/>
              <a:t> a </a:t>
            </a:r>
            <a:r>
              <a:rPr lang="en-US" sz="2400" dirty="0" err="1" smtClean="0"/>
              <a:t>ker</a:t>
            </a:r>
            <a:r>
              <a:rPr lang="en-US" sz="2400" dirty="0" smtClean="0"/>
              <a:t> el </a:t>
            </a:r>
            <a:r>
              <a:rPr lang="en-US" sz="2400" dirty="0" err="1" smtClean="0"/>
              <a:t>ngar</a:t>
            </a:r>
            <a:r>
              <a:rPr lang="en-US" sz="2400" dirty="0" smtClean="0"/>
              <a:t> </a:t>
            </a:r>
            <a:r>
              <a:rPr lang="en-US" sz="2400" dirty="0" err="1" smtClean="0"/>
              <a:t>er</a:t>
            </a:r>
            <a:r>
              <a:rPr lang="en-US" sz="2400" dirty="0" smtClean="0"/>
              <a:t> a Activity 2 Worksheet</a:t>
            </a:r>
            <a:endParaRPr lang="en-US" sz="2400" dirty="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932619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001" y="3111335"/>
            <a:ext cx="4986999" cy="3746665"/>
          </a:xfrm>
          <a:prstGeom prst="rect">
            <a:avLst/>
          </a:prstGeom>
        </p:spPr>
      </p:pic>
      <p:sp>
        <p:nvSpPr>
          <p:cNvPr id="2" name="Title 1"/>
          <p:cNvSpPr>
            <a:spLocks noGrp="1"/>
          </p:cNvSpPr>
          <p:nvPr>
            <p:ph type="title"/>
          </p:nvPr>
        </p:nvSpPr>
        <p:spPr>
          <a:xfrm>
            <a:off x="379267" y="0"/>
            <a:ext cx="7886700" cy="1325563"/>
          </a:xfrm>
        </p:spPr>
        <p:txBody>
          <a:bodyPr>
            <a:normAutofit/>
          </a:bodyPr>
          <a:lstStyle/>
          <a:p>
            <a:r>
              <a:rPr lang="en-US" sz="4000" b="1" dirty="0" smtClean="0"/>
              <a:t>Activity 3: Ocean Acidification</a:t>
            </a:r>
            <a:endParaRPr lang="en-US" sz="4000" b="1" dirty="0"/>
          </a:p>
        </p:txBody>
      </p:sp>
      <p:sp>
        <p:nvSpPr>
          <p:cNvPr id="3" name="Content Placeholder 2"/>
          <p:cNvSpPr>
            <a:spLocks noGrp="1"/>
          </p:cNvSpPr>
          <p:nvPr>
            <p:ph idx="1"/>
          </p:nvPr>
        </p:nvSpPr>
        <p:spPr>
          <a:xfrm>
            <a:off x="395869" y="1015788"/>
            <a:ext cx="8352262" cy="5016878"/>
          </a:xfrm>
        </p:spPr>
        <p:txBody>
          <a:bodyPr>
            <a:normAutofit/>
          </a:bodyPr>
          <a:lstStyle/>
          <a:p>
            <a:pPr marL="0" indent="0">
              <a:buNone/>
            </a:pPr>
            <a:r>
              <a:rPr lang="en-US" b="1" dirty="0" smtClean="0"/>
              <a:t>Objective</a:t>
            </a:r>
          </a:p>
          <a:p>
            <a:pPr marL="0" indent="0">
              <a:buNone/>
            </a:pPr>
            <a:r>
              <a:rPr lang="en-US" dirty="0" err="1" smtClean="0"/>
              <a:t>Rengalek</a:t>
            </a:r>
            <a:r>
              <a:rPr lang="en-US" dirty="0" smtClean="0"/>
              <a:t> </a:t>
            </a:r>
            <a:r>
              <a:rPr lang="en-US" dirty="0" err="1" smtClean="0"/>
              <a:t>er</a:t>
            </a:r>
            <a:r>
              <a:rPr lang="en-US" dirty="0" smtClean="0"/>
              <a:t> a </a:t>
            </a:r>
            <a:r>
              <a:rPr lang="en-US" dirty="0" err="1" smtClean="0"/>
              <a:t>skuul</a:t>
            </a:r>
            <a:r>
              <a:rPr lang="en-US" dirty="0" smtClean="0"/>
              <a:t> a mo </a:t>
            </a:r>
            <a:r>
              <a:rPr lang="en-US" dirty="0" err="1" smtClean="0"/>
              <a:t>mesuub</a:t>
            </a:r>
            <a:r>
              <a:rPr lang="en-US" dirty="0" smtClean="0"/>
              <a:t> </a:t>
            </a:r>
            <a:r>
              <a:rPr lang="en-US" dirty="0" err="1" smtClean="0"/>
              <a:t>er</a:t>
            </a:r>
            <a:r>
              <a:rPr lang="en-US" dirty="0" smtClean="0"/>
              <a:t> a acidification </a:t>
            </a:r>
            <a:r>
              <a:rPr lang="en-US" dirty="0" err="1" smtClean="0"/>
              <a:t>er</a:t>
            </a:r>
            <a:r>
              <a:rPr lang="en-US" dirty="0" smtClean="0"/>
              <a:t> a </a:t>
            </a:r>
            <a:r>
              <a:rPr lang="en-US" dirty="0" err="1" smtClean="0"/>
              <a:t>daob</a:t>
            </a:r>
            <a:r>
              <a:rPr lang="en-US" dirty="0" smtClean="0"/>
              <a:t> el </a:t>
            </a:r>
            <a:r>
              <a:rPr lang="en-US" dirty="0" err="1" smtClean="0"/>
              <a:t>omuchel</a:t>
            </a:r>
            <a:r>
              <a:rPr lang="en-US" dirty="0" smtClean="0"/>
              <a:t> </a:t>
            </a:r>
            <a:r>
              <a:rPr lang="en-US" dirty="0" err="1" smtClean="0"/>
              <a:t>er</a:t>
            </a:r>
            <a:r>
              <a:rPr lang="en-US" dirty="0" smtClean="0"/>
              <a:t> a </a:t>
            </a:r>
            <a:r>
              <a:rPr lang="en-US" dirty="0" err="1" smtClean="0"/>
              <a:t>komakai</a:t>
            </a:r>
            <a:r>
              <a:rPr lang="en-US" dirty="0" smtClean="0"/>
              <a:t> </a:t>
            </a:r>
            <a:r>
              <a:rPr lang="en-US" dirty="0" err="1" smtClean="0"/>
              <a:t>lomsodel</a:t>
            </a:r>
            <a:r>
              <a:rPr lang="en-US" dirty="0" smtClean="0"/>
              <a:t> a </a:t>
            </a:r>
            <a:r>
              <a:rPr lang="en-US" dirty="0" err="1" smtClean="0"/>
              <a:t>pH.</a:t>
            </a:r>
            <a:r>
              <a:rPr lang="en-US" dirty="0" smtClean="0"/>
              <a:t> A </a:t>
            </a:r>
            <a:r>
              <a:rPr lang="en-US" dirty="0" err="1" smtClean="0"/>
              <a:t>ikakid</a:t>
            </a:r>
            <a:r>
              <a:rPr lang="en-US" dirty="0" smtClean="0"/>
              <a:t> a </a:t>
            </a:r>
            <a:r>
              <a:rPr lang="en-US" dirty="0" err="1" smtClean="0"/>
              <a:t>meklou</a:t>
            </a:r>
            <a:r>
              <a:rPr lang="en-US" dirty="0" smtClean="0"/>
              <a:t> a </a:t>
            </a:r>
            <a:r>
              <a:rPr lang="en-US" dirty="0" err="1" smtClean="0"/>
              <a:t>ultutelel</a:t>
            </a:r>
            <a:r>
              <a:rPr lang="en-US" dirty="0" smtClean="0"/>
              <a:t> el </a:t>
            </a:r>
            <a:r>
              <a:rPr lang="en-US" dirty="0" err="1" smtClean="0"/>
              <a:t>nger</a:t>
            </a:r>
            <a:r>
              <a:rPr lang="en-US" dirty="0" smtClean="0"/>
              <a:t> el mo </a:t>
            </a:r>
            <a:r>
              <a:rPr lang="en-US" dirty="0" err="1" smtClean="0"/>
              <a:t>sebechir</a:t>
            </a:r>
            <a:r>
              <a:rPr lang="en-US" dirty="0" smtClean="0"/>
              <a:t> el </a:t>
            </a:r>
            <a:r>
              <a:rPr lang="en-US" dirty="0" err="1" smtClean="0"/>
              <a:t>onger</a:t>
            </a:r>
            <a:r>
              <a:rPr lang="en-US" dirty="0" smtClean="0"/>
              <a:t> </a:t>
            </a:r>
            <a:r>
              <a:rPr lang="en-US" dirty="0" err="1" smtClean="0"/>
              <a:t>er</a:t>
            </a:r>
            <a:r>
              <a:rPr lang="en-US" dirty="0" smtClean="0"/>
              <a:t> a </a:t>
            </a:r>
            <a:r>
              <a:rPr lang="en-US" dirty="0" err="1" smtClean="0"/>
              <a:t>uriul</a:t>
            </a:r>
            <a:r>
              <a:rPr lang="en-US" dirty="0" smtClean="0"/>
              <a:t> </a:t>
            </a:r>
            <a:r>
              <a:rPr lang="en-US" dirty="0" err="1" smtClean="0"/>
              <a:t>er</a:t>
            </a:r>
            <a:r>
              <a:rPr lang="en-US" dirty="0" smtClean="0"/>
              <a:t> </a:t>
            </a:r>
            <a:r>
              <a:rPr lang="en-US" dirty="0" err="1" smtClean="0"/>
              <a:t>tia</a:t>
            </a:r>
            <a:r>
              <a:rPr lang="en-US" dirty="0" smtClean="0"/>
              <a:t> el </a:t>
            </a:r>
            <a:r>
              <a:rPr lang="en-US" dirty="0" err="1" smtClean="0"/>
              <a:t>telengtengil</a:t>
            </a:r>
            <a:r>
              <a:rPr lang="en-US" dirty="0" smtClean="0"/>
              <a:t> a </a:t>
            </a:r>
            <a:r>
              <a:rPr lang="en-US" dirty="0" err="1" smtClean="0"/>
              <a:t>omesuub</a:t>
            </a:r>
            <a:r>
              <a:rPr lang="en-US" dirty="0" smtClean="0"/>
              <a:t>.</a:t>
            </a:r>
          </a:p>
          <a:p>
            <a:pPr lvl="1"/>
            <a:r>
              <a:rPr lang="en-US" dirty="0" err="1" smtClean="0"/>
              <a:t>Ngerang</a:t>
            </a:r>
            <a:r>
              <a:rPr lang="en-US" dirty="0" smtClean="0"/>
              <a:t> a pH?</a:t>
            </a:r>
          </a:p>
          <a:p>
            <a:pPr lvl="1"/>
            <a:r>
              <a:rPr lang="en-US" dirty="0" err="1" smtClean="0"/>
              <a:t>Ngera</a:t>
            </a:r>
            <a:r>
              <a:rPr lang="en-US" dirty="0" smtClean="0"/>
              <a:t> </a:t>
            </a:r>
            <a:r>
              <a:rPr lang="en-US" dirty="0" err="1" smtClean="0"/>
              <a:t>belkul</a:t>
            </a:r>
            <a:r>
              <a:rPr lang="en-US" dirty="0" smtClean="0"/>
              <a:t> a acidic?</a:t>
            </a:r>
          </a:p>
          <a:p>
            <a:pPr lvl="1"/>
            <a:r>
              <a:rPr lang="en-US" dirty="0" err="1" smtClean="0"/>
              <a:t>Ngera</a:t>
            </a:r>
            <a:r>
              <a:rPr lang="en-US" dirty="0" smtClean="0"/>
              <a:t> </a:t>
            </a:r>
            <a:r>
              <a:rPr lang="en-US" dirty="0" err="1" smtClean="0"/>
              <a:t>belkul</a:t>
            </a:r>
            <a:r>
              <a:rPr lang="en-US" dirty="0" smtClean="0"/>
              <a:t> a basic?</a:t>
            </a:r>
          </a:p>
          <a:p>
            <a:pPr lvl="1"/>
            <a:r>
              <a:rPr lang="en-US" dirty="0" smtClean="0"/>
              <a:t>A </a:t>
            </a:r>
            <a:r>
              <a:rPr lang="en-US" dirty="0" err="1" smtClean="0"/>
              <a:t>ulaoch</a:t>
            </a:r>
            <a:r>
              <a:rPr lang="en-US" dirty="0" smtClean="0"/>
              <a:t> </a:t>
            </a:r>
            <a:r>
              <a:rPr lang="en-US" dirty="0" err="1" smtClean="0"/>
              <a:t>ngolecholt</a:t>
            </a:r>
            <a:r>
              <a:rPr lang="en-US" dirty="0" smtClean="0"/>
              <a:t> el </a:t>
            </a:r>
          </a:p>
          <a:p>
            <a:pPr marL="457200" lvl="1" indent="0">
              <a:buNone/>
            </a:pPr>
            <a:r>
              <a:rPr lang="en-US" dirty="0" err="1" smtClean="0"/>
              <a:t>kmo</a:t>
            </a:r>
            <a:r>
              <a:rPr lang="en-US" dirty="0" smtClean="0"/>
              <a:t> a </a:t>
            </a:r>
            <a:r>
              <a:rPr lang="en-US" dirty="0" err="1" smtClean="0"/>
              <a:t>daob</a:t>
            </a:r>
            <a:r>
              <a:rPr lang="en-US" dirty="0" smtClean="0"/>
              <a:t> ng </a:t>
            </a:r>
            <a:r>
              <a:rPr lang="en-US" dirty="0" err="1" smtClean="0"/>
              <a:t>merael</a:t>
            </a:r>
            <a:r>
              <a:rPr lang="en-US" dirty="0" smtClean="0"/>
              <a:t> el </a:t>
            </a:r>
          </a:p>
          <a:p>
            <a:pPr marL="457200" lvl="1" indent="0">
              <a:buNone/>
            </a:pPr>
            <a:r>
              <a:rPr lang="en-US" dirty="0" err="1" smtClean="0"/>
              <a:t>mo</a:t>
            </a:r>
            <a:r>
              <a:rPr lang="en-US" dirty="0" smtClean="0"/>
              <a:t> acidic? Me a </a:t>
            </a:r>
            <a:r>
              <a:rPr lang="en-US" dirty="0" err="1" smtClean="0"/>
              <a:t>lechub</a:t>
            </a:r>
            <a:r>
              <a:rPr lang="en-US" dirty="0" smtClean="0"/>
              <a:t> </a:t>
            </a:r>
          </a:p>
          <a:p>
            <a:pPr marL="457200" lvl="1" indent="0">
              <a:buNone/>
            </a:pPr>
            <a:r>
              <a:rPr lang="en-US" dirty="0" err="1" smtClean="0"/>
              <a:t>eng</a:t>
            </a:r>
            <a:r>
              <a:rPr lang="en-US" dirty="0" smtClean="0"/>
              <a:t> basic?</a:t>
            </a:r>
            <a:endParaRPr lang="en-US" dirty="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194083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61015" y="3861175"/>
            <a:ext cx="3969551" cy="264843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8654" y="3302876"/>
            <a:ext cx="3735985" cy="3466156"/>
          </a:xfrm>
          <a:prstGeom prst="rect">
            <a:avLst/>
          </a:prstGeom>
        </p:spPr>
      </p:pic>
      <p:sp>
        <p:nvSpPr>
          <p:cNvPr id="2" name="Title 1"/>
          <p:cNvSpPr>
            <a:spLocks noGrp="1"/>
          </p:cNvSpPr>
          <p:nvPr>
            <p:ph type="title"/>
          </p:nvPr>
        </p:nvSpPr>
        <p:spPr>
          <a:xfrm>
            <a:off x="0" y="-78046"/>
            <a:ext cx="9144000" cy="1325563"/>
          </a:xfrm>
        </p:spPr>
        <p:txBody>
          <a:bodyPr/>
          <a:lstStyle/>
          <a:p>
            <a:pPr algn="ctr"/>
            <a:r>
              <a:rPr lang="en-US" dirty="0" err="1" smtClean="0"/>
              <a:t>Ngera</a:t>
            </a:r>
            <a:r>
              <a:rPr lang="en-US" dirty="0" smtClean="0"/>
              <a:t> </a:t>
            </a:r>
            <a:r>
              <a:rPr lang="en-US" dirty="0" err="1" smtClean="0"/>
              <a:t>Ngodechii</a:t>
            </a:r>
            <a:r>
              <a:rPr lang="en-US" dirty="0" smtClean="0"/>
              <a:t> a </a:t>
            </a:r>
            <a:r>
              <a:rPr lang="en-US" dirty="0" err="1" smtClean="0"/>
              <a:t>tetelel</a:t>
            </a:r>
            <a:r>
              <a:rPr lang="en-US" dirty="0" smtClean="0"/>
              <a:t> a </a:t>
            </a:r>
            <a:r>
              <a:rPr lang="en-US" dirty="0" err="1" smtClean="0"/>
              <a:t>Eanged</a:t>
            </a:r>
            <a:r>
              <a:rPr lang="en-US" dirty="0" smtClean="0"/>
              <a:t>?</a:t>
            </a:r>
            <a:endParaRPr lang="en-US" dirty="0"/>
          </a:p>
        </p:txBody>
      </p:sp>
      <p:sp>
        <p:nvSpPr>
          <p:cNvPr id="3" name="TextBox 2"/>
          <p:cNvSpPr txBox="1"/>
          <p:nvPr/>
        </p:nvSpPr>
        <p:spPr>
          <a:xfrm>
            <a:off x="368299" y="873144"/>
            <a:ext cx="8369301"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A </a:t>
            </a:r>
            <a:r>
              <a:rPr lang="en-US" sz="3200" dirty="0" err="1" smtClean="0"/>
              <a:t>rechad</a:t>
            </a:r>
            <a:r>
              <a:rPr lang="en-US" sz="3200" dirty="0" smtClean="0"/>
              <a:t> a </a:t>
            </a:r>
            <a:r>
              <a:rPr lang="en-US" sz="3200" dirty="0" err="1" smtClean="0"/>
              <a:t>kot</a:t>
            </a:r>
            <a:r>
              <a:rPr lang="en-US" sz="3200" dirty="0" smtClean="0"/>
              <a:t> el </a:t>
            </a:r>
            <a:r>
              <a:rPr lang="en-US" sz="3200" dirty="0" err="1" smtClean="0"/>
              <a:t>uchul</a:t>
            </a:r>
            <a:r>
              <a:rPr lang="en-US" sz="3200" dirty="0" smtClean="0"/>
              <a:t> a </a:t>
            </a:r>
            <a:r>
              <a:rPr lang="en-US" sz="3200" dirty="0" err="1" smtClean="0"/>
              <a:t>telemellel</a:t>
            </a:r>
            <a:r>
              <a:rPr lang="en-US" sz="3200" dirty="0" smtClean="0"/>
              <a:t> a </a:t>
            </a:r>
            <a:r>
              <a:rPr lang="en-US" sz="3200" dirty="0" err="1" smtClean="0"/>
              <a:t>eanged</a:t>
            </a:r>
            <a:r>
              <a:rPr lang="en-US" sz="3200" dirty="0" smtClean="0"/>
              <a:t>.</a:t>
            </a:r>
          </a:p>
          <a:p>
            <a:pPr marL="457200" indent="-457200">
              <a:buFont typeface="Arial" panose="020B0604020202020204" pitchFamily="34" charset="0"/>
              <a:buChar char="•"/>
            </a:pPr>
            <a:r>
              <a:rPr lang="en-US" sz="3200" dirty="0" err="1" smtClean="0"/>
              <a:t>Eolt</a:t>
            </a:r>
            <a:r>
              <a:rPr lang="en-US" sz="3200" dirty="0" smtClean="0"/>
              <a:t> el </a:t>
            </a:r>
            <a:r>
              <a:rPr lang="en-US" sz="3200" dirty="0" err="1" smtClean="0"/>
              <a:t>rullii</a:t>
            </a:r>
            <a:r>
              <a:rPr lang="en-US" sz="3200" dirty="0" smtClean="0"/>
              <a:t> a greenhouse a </a:t>
            </a:r>
            <a:r>
              <a:rPr lang="en-US" sz="3200" dirty="0" err="1" smtClean="0"/>
              <a:t>dingii</a:t>
            </a:r>
            <a:r>
              <a:rPr lang="en-US" sz="3200" dirty="0" smtClean="0"/>
              <a:t> el </a:t>
            </a:r>
            <a:r>
              <a:rPr lang="en-US" sz="3200" dirty="0" err="1" smtClean="0"/>
              <a:t>duubech</a:t>
            </a:r>
            <a:r>
              <a:rPr lang="en-US" sz="3200" dirty="0" smtClean="0"/>
              <a:t>.</a:t>
            </a:r>
          </a:p>
          <a:p>
            <a:pPr marL="457200" indent="-457200">
              <a:buFont typeface="Arial" panose="020B0604020202020204" pitchFamily="34" charset="0"/>
              <a:buChar char="•"/>
            </a:pPr>
            <a:r>
              <a:rPr lang="en-US" sz="3200" dirty="0" smtClean="0"/>
              <a:t>A </a:t>
            </a:r>
            <a:r>
              <a:rPr lang="en-US" sz="3200" dirty="0" err="1" smtClean="0"/>
              <a:t>rechad</a:t>
            </a:r>
            <a:r>
              <a:rPr lang="en-US" sz="3200" dirty="0" smtClean="0"/>
              <a:t> a </a:t>
            </a:r>
            <a:r>
              <a:rPr lang="en-US" sz="3200" dirty="0" err="1" smtClean="0"/>
              <a:t>meruul</a:t>
            </a:r>
            <a:r>
              <a:rPr lang="en-US" sz="3200" dirty="0" smtClean="0"/>
              <a:t> a </a:t>
            </a:r>
            <a:r>
              <a:rPr lang="en-US" sz="3200" dirty="0" err="1" smtClean="0"/>
              <a:t>betok</a:t>
            </a:r>
            <a:r>
              <a:rPr lang="en-US" sz="3200" dirty="0" smtClean="0"/>
              <a:t> </a:t>
            </a:r>
            <a:r>
              <a:rPr lang="en-US" sz="3200" dirty="0" err="1" smtClean="0"/>
              <a:t>er</a:t>
            </a:r>
            <a:r>
              <a:rPr lang="en-US" sz="3200" dirty="0" smtClean="0"/>
              <a:t> a </a:t>
            </a:r>
            <a:r>
              <a:rPr lang="en-US" sz="3200" dirty="0" err="1" smtClean="0"/>
              <a:t>ika</a:t>
            </a:r>
            <a:r>
              <a:rPr lang="en-US" sz="3200" dirty="0" smtClean="0"/>
              <a:t> el </a:t>
            </a:r>
            <a:r>
              <a:rPr lang="en-US" sz="3200" dirty="0" err="1" smtClean="0"/>
              <a:t>eolt</a:t>
            </a:r>
            <a:r>
              <a:rPr lang="en-US" sz="3200" dirty="0" smtClean="0"/>
              <a:t> el mo </a:t>
            </a:r>
            <a:r>
              <a:rPr lang="en-US" sz="3200" dirty="0" err="1" smtClean="0"/>
              <a:t>er</a:t>
            </a:r>
            <a:r>
              <a:rPr lang="en-US" sz="3200" dirty="0" smtClean="0"/>
              <a:t> a greenhouse.</a:t>
            </a:r>
          </a:p>
          <a:p>
            <a:pPr marL="457200" indent="-457200">
              <a:buFont typeface="Arial" panose="020B0604020202020204" pitchFamily="34" charset="0"/>
              <a:buChar char="•"/>
            </a:pPr>
            <a:r>
              <a:rPr lang="en-US" sz="3200" dirty="0" err="1" smtClean="0"/>
              <a:t>Usbechellel</a:t>
            </a:r>
            <a:r>
              <a:rPr lang="en-US" sz="3200" dirty="0" smtClean="0"/>
              <a:t> a </a:t>
            </a:r>
            <a:r>
              <a:rPr lang="en-US" sz="3200" dirty="0" err="1" smtClean="0"/>
              <a:t>cheluch</a:t>
            </a:r>
            <a:r>
              <a:rPr lang="en-US" sz="3200" dirty="0" smtClean="0"/>
              <a:t> el </a:t>
            </a:r>
            <a:r>
              <a:rPr lang="en-US" sz="3200" dirty="0" err="1" smtClean="0"/>
              <a:t>mengai</a:t>
            </a:r>
            <a:r>
              <a:rPr lang="en-US" sz="3200" dirty="0" smtClean="0"/>
              <a:t> </a:t>
            </a:r>
            <a:r>
              <a:rPr lang="en-US" sz="3200" dirty="0" err="1" smtClean="0"/>
              <a:t>er</a:t>
            </a:r>
            <a:r>
              <a:rPr lang="en-US" sz="3200" dirty="0" smtClean="0"/>
              <a:t> a </a:t>
            </a:r>
            <a:r>
              <a:rPr lang="en-US" sz="3200" dirty="0" err="1" smtClean="0"/>
              <a:t>chutem</a:t>
            </a:r>
            <a:r>
              <a:rPr lang="en-US" sz="3200" dirty="0" smtClean="0"/>
              <a:t>.</a:t>
            </a:r>
          </a:p>
          <a:p>
            <a:pPr marL="457200" indent="-457200">
              <a:buFont typeface="Arial" panose="020B0604020202020204" pitchFamily="34" charset="0"/>
              <a:buChar char="•"/>
            </a:pPr>
            <a:r>
              <a:rPr lang="en-US" sz="3200" dirty="0" err="1" smtClean="0"/>
              <a:t>Omelukouk</a:t>
            </a:r>
            <a:r>
              <a:rPr lang="en-US" sz="3200" dirty="0" smtClean="0"/>
              <a:t> a </a:t>
            </a:r>
            <a:r>
              <a:rPr lang="en-US" sz="3200" dirty="0" err="1" smtClean="0"/>
              <a:t>oreomel</a:t>
            </a:r>
            <a:r>
              <a:rPr lang="en-US" sz="3200" dirty="0" smtClean="0"/>
              <a:t>.</a:t>
            </a:r>
          </a:p>
        </p:txBody>
      </p:sp>
      <p:sp>
        <p:nvSpPr>
          <p:cNvPr id="5" name="TextBox 4"/>
          <p:cNvSpPr txBox="1"/>
          <p:nvPr/>
        </p:nvSpPr>
        <p:spPr>
          <a:xfrm>
            <a:off x="7116329" y="6399700"/>
            <a:ext cx="2027671" cy="369332"/>
          </a:xfrm>
          <a:prstGeom prst="rect">
            <a:avLst/>
          </a:prstGeom>
          <a:noFill/>
        </p:spPr>
        <p:txBody>
          <a:bodyPr wrap="none" rtlCol="0">
            <a:spAutoFit/>
          </a:bodyPr>
          <a:lstStyle/>
          <a:p>
            <a:r>
              <a:rPr lang="en-US" dirty="0" smtClean="0"/>
              <a:t>Image: Freepik.com</a:t>
            </a:r>
            <a:endParaRPr lang="en-US" dirty="0"/>
          </a:p>
        </p:txBody>
      </p:sp>
      <p:sp>
        <p:nvSpPr>
          <p:cNvPr id="7" name="TextBox 6"/>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4097006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stretch>
            <a:fillRect/>
          </a:stretch>
        </p:blipFill>
        <p:spPr>
          <a:xfrm>
            <a:off x="5647877" y="1209629"/>
            <a:ext cx="3489614" cy="2983194"/>
          </a:xfrm>
          <a:prstGeom prst="rect">
            <a:avLst/>
          </a:prstGeom>
        </p:spPr>
      </p:pic>
      <p:grpSp>
        <p:nvGrpSpPr>
          <p:cNvPr id="9" name="Group 8"/>
          <p:cNvGrpSpPr/>
          <p:nvPr/>
        </p:nvGrpSpPr>
        <p:grpSpPr>
          <a:xfrm>
            <a:off x="165516" y="1650380"/>
            <a:ext cx="2666894" cy="2454836"/>
            <a:chOff x="628650" y="1083385"/>
            <a:chExt cx="2789506" cy="2546820"/>
          </a:xfrm>
        </p:grpSpPr>
        <p:pic>
          <p:nvPicPr>
            <p:cNvPr id="1026" name="Picture 2" descr="A molecule of carbon dioxide Royalty Free Vector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1083385"/>
              <a:ext cx="2789506" cy="2546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0583" y="2186946"/>
              <a:ext cx="534390" cy="923330"/>
            </a:xfrm>
            <a:prstGeom prst="rect">
              <a:avLst/>
            </a:prstGeom>
            <a:noFill/>
          </p:spPr>
          <p:txBody>
            <a:bodyPr wrap="square" rtlCol="0">
              <a:spAutoFit/>
            </a:bodyPr>
            <a:lstStyle/>
            <a:p>
              <a:r>
                <a:rPr lang="en-US" sz="5400" b="1" dirty="0" smtClean="0">
                  <a:solidFill>
                    <a:schemeClr val="bg1"/>
                  </a:solidFill>
                </a:rPr>
                <a:t>C</a:t>
              </a:r>
              <a:endParaRPr lang="en-US" sz="5400" b="1" dirty="0">
                <a:solidFill>
                  <a:schemeClr val="bg1"/>
                </a:solidFill>
              </a:endParaRPr>
            </a:p>
          </p:txBody>
        </p:sp>
        <p:sp>
          <p:nvSpPr>
            <p:cNvPr id="7" name="TextBox 6"/>
            <p:cNvSpPr txBox="1"/>
            <p:nvPr/>
          </p:nvSpPr>
          <p:spPr>
            <a:xfrm>
              <a:off x="950026" y="1433465"/>
              <a:ext cx="491786" cy="923330"/>
            </a:xfrm>
            <a:prstGeom prst="rect">
              <a:avLst/>
            </a:prstGeom>
            <a:noFill/>
          </p:spPr>
          <p:txBody>
            <a:bodyPr wrap="square" rtlCol="0">
              <a:spAutoFit/>
            </a:bodyPr>
            <a:lstStyle/>
            <a:p>
              <a:r>
                <a:rPr lang="en-US" sz="5400" b="1" dirty="0" smtClean="0">
                  <a:solidFill>
                    <a:srgbClr val="00B0F0"/>
                  </a:solidFill>
                </a:rPr>
                <a:t>O</a:t>
              </a:r>
              <a:endParaRPr lang="en-US" sz="5400" b="1" dirty="0">
                <a:solidFill>
                  <a:srgbClr val="00B0F0"/>
                </a:solidFill>
              </a:endParaRPr>
            </a:p>
          </p:txBody>
        </p:sp>
        <p:sp>
          <p:nvSpPr>
            <p:cNvPr id="8" name="TextBox 7"/>
            <p:cNvSpPr txBox="1"/>
            <p:nvPr/>
          </p:nvSpPr>
          <p:spPr>
            <a:xfrm>
              <a:off x="2468091" y="1419609"/>
              <a:ext cx="491786" cy="923330"/>
            </a:xfrm>
            <a:prstGeom prst="rect">
              <a:avLst/>
            </a:prstGeom>
            <a:noFill/>
          </p:spPr>
          <p:txBody>
            <a:bodyPr wrap="square" rtlCol="0">
              <a:spAutoFit/>
            </a:bodyPr>
            <a:lstStyle/>
            <a:p>
              <a:r>
                <a:rPr lang="en-US" sz="5400" b="1" dirty="0" smtClean="0">
                  <a:solidFill>
                    <a:srgbClr val="00B0F0"/>
                  </a:solidFill>
                </a:rPr>
                <a:t>O</a:t>
              </a:r>
              <a:endParaRPr lang="en-US" sz="5400" b="1" dirty="0">
                <a:solidFill>
                  <a:srgbClr val="00B0F0"/>
                </a:solidFill>
              </a:endParaRPr>
            </a:p>
          </p:txBody>
        </p:sp>
      </p:grpSp>
      <p:sp>
        <p:nvSpPr>
          <p:cNvPr id="2" name="Title 1"/>
          <p:cNvSpPr>
            <a:spLocks noGrp="1"/>
          </p:cNvSpPr>
          <p:nvPr>
            <p:ph type="title"/>
          </p:nvPr>
        </p:nvSpPr>
        <p:spPr>
          <a:xfrm>
            <a:off x="120606" y="168091"/>
            <a:ext cx="8891025" cy="955766"/>
          </a:xfrm>
        </p:spPr>
        <p:txBody>
          <a:bodyPr>
            <a:normAutofit fontScale="90000"/>
          </a:bodyPr>
          <a:lstStyle/>
          <a:p>
            <a:r>
              <a:rPr lang="en-US" sz="4000" dirty="0" smtClean="0"/>
              <a:t>Recap: </a:t>
            </a:r>
            <a:r>
              <a:rPr lang="en-US" sz="4000" dirty="0" err="1" smtClean="0"/>
              <a:t>Eolt</a:t>
            </a:r>
            <a:r>
              <a:rPr lang="en-US" sz="4000" dirty="0" smtClean="0"/>
              <a:t> el </a:t>
            </a:r>
            <a:r>
              <a:rPr lang="en-US" sz="4000" dirty="0" err="1" smtClean="0"/>
              <a:t>loltobed</a:t>
            </a:r>
            <a:r>
              <a:rPr lang="en-US" sz="4000" dirty="0" smtClean="0"/>
              <a:t> a Greenhouse– Carbon Dioxide</a:t>
            </a:r>
            <a:endParaRPr lang="en-US" sz="4000" dirty="0"/>
          </a:p>
        </p:txBody>
      </p:sp>
      <p:sp>
        <p:nvSpPr>
          <p:cNvPr id="10" name="TextBox 9"/>
          <p:cNvSpPr txBox="1"/>
          <p:nvPr/>
        </p:nvSpPr>
        <p:spPr>
          <a:xfrm>
            <a:off x="25605" y="4176466"/>
            <a:ext cx="2998077" cy="2246769"/>
          </a:xfrm>
          <a:prstGeom prst="rect">
            <a:avLst/>
          </a:prstGeom>
          <a:noFill/>
        </p:spPr>
        <p:txBody>
          <a:bodyPr wrap="square" rtlCol="0">
            <a:spAutoFit/>
          </a:bodyPr>
          <a:lstStyle/>
          <a:p>
            <a:r>
              <a:rPr lang="en-US" sz="2800" dirty="0" smtClean="0"/>
              <a:t>A carbon dioxide me a </a:t>
            </a:r>
            <a:r>
              <a:rPr lang="en-US" sz="2800" dirty="0" err="1" smtClean="0"/>
              <a:t>lechub</a:t>
            </a:r>
            <a:r>
              <a:rPr lang="en-US" sz="2800" dirty="0" smtClean="0"/>
              <a:t> eng CO2 a </a:t>
            </a:r>
            <a:r>
              <a:rPr lang="en-US" sz="2800" dirty="0" err="1" smtClean="0"/>
              <a:t>dimla</a:t>
            </a:r>
            <a:r>
              <a:rPr lang="en-US" sz="2800" dirty="0" smtClean="0"/>
              <a:t> </a:t>
            </a:r>
            <a:r>
              <a:rPr lang="en-US" sz="2800" dirty="0" err="1" smtClean="0"/>
              <a:t>ngar</a:t>
            </a:r>
            <a:r>
              <a:rPr lang="en-US" sz="2800" dirty="0" smtClean="0"/>
              <a:t> </a:t>
            </a:r>
            <a:r>
              <a:rPr lang="en-US" sz="2800" dirty="0" err="1" smtClean="0"/>
              <a:t>er</a:t>
            </a:r>
            <a:r>
              <a:rPr lang="en-US" sz="2800" dirty="0" smtClean="0"/>
              <a:t> </a:t>
            </a:r>
            <a:r>
              <a:rPr lang="en-US" sz="2800" dirty="0" err="1" smtClean="0"/>
              <a:t>ngii</a:t>
            </a:r>
            <a:r>
              <a:rPr lang="en-US" sz="2800" dirty="0" smtClean="0"/>
              <a:t> </a:t>
            </a:r>
            <a:r>
              <a:rPr lang="en-US" sz="2800" dirty="0" err="1" smtClean="0"/>
              <a:t>er</a:t>
            </a:r>
            <a:r>
              <a:rPr lang="en-US" sz="2800" dirty="0" smtClean="0"/>
              <a:t> </a:t>
            </a:r>
            <a:r>
              <a:rPr lang="en-US" sz="2800" dirty="0" err="1" smtClean="0"/>
              <a:t>tia</a:t>
            </a:r>
            <a:r>
              <a:rPr lang="en-US" sz="2800" dirty="0" smtClean="0"/>
              <a:t> el </a:t>
            </a:r>
            <a:r>
              <a:rPr lang="en-US" sz="2800" dirty="0" err="1" smtClean="0"/>
              <a:t>beluulechad</a:t>
            </a:r>
            <a:r>
              <a:rPr lang="en-US" sz="2800" dirty="0" smtClean="0"/>
              <a:t>.</a:t>
            </a:r>
            <a:endParaRPr lang="en-US" sz="2800" dirty="0"/>
          </a:p>
        </p:txBody>
      </p:sp>
      <p:pic>
        <p:nvPicPr>
          <p:cNvPr id="11" name="Picture 10"/>
          <p:cNvPicPr>
            <a:picLocks noChangeAspect="1"/>
          </p:cNvPicPr>
          <p:nvPr/>
        </p:nvPicPr>
        <p:blipFill>
          <a:blip r:embed="rId5" cstate="print"/>
          <a:stretch>
            <a:fillRect/>
          </a:stretch>
        </p:blipFill>
        <p:spPr>
          <a:xfrm>
            <a:off x="2990771" y="1975472"/>
            <a:ext cx="2610046" cy="2214261"/>
          </a:xfrm>
          <a:prstGeom prst="rect">
            <a:avLst/>
          </a:prstGeom>
        </p:spPr>
      </p:pic>
      <p:sp>
        <p:nvSpPr>
          <p:cNvPr id="4" name="TextBox 3"/>
          <p:cNvSpPr txBox="1"/>
          <p:nvPr/>
        </p:nvSpPr>
        <p:spPr>
          <a:xfrm>
            <a:off x="2944532" y="4177411"/>
            <a:ext cx="2829133" cy="2246769"/>
          </a:xfrm>
          <a:prstGeom prst="rect">
            <a:avLst/>
          </a:prstGeom>
          <a:noFill/>
        </p:spPr>
        <p:txBody>
          <a:bodyPr wrap="square" rtlCol="0">
            <a:spAutoFit/>
          </a:bodyPr>
          <a:lstStyle/>
          <a:p>
            <a:r>
              <a:rPr lang="en-US" sz="2800" dirty="0" smtClean="0"/>
              <a:t>Kid a </a:t>
            </a:r>
            <a:r>
              <a:rPr lang="en-US" sz="2800" dirty="0" err="1" smtClean="0"/>
              <a:t>rechad</a:t>
            </a:r>
            <a:r>
              <a:rPr lang="en-US" sz="2800" dirty="0" smtClean="0"/>
              <a:t> se el </a:t>
            </a:r>
            <a:r>
              <a:rPr lang="en-US" sz="2800" dirty="0" err="1" smtClean="0"/>
              <a:t>douteliil</a:t>
            </a:r>
            <a:r>
              <a:rPr lang="en-US" sz="2800" dirty="0" smtClean="0"/>
              <a:t> </a:t>
            </a:r>
            <a:r>
              <a:rPr lang="en-US" sz="2800" dirty="0" err="1" smtClean="0"/>
              <a:t>ekede</a:t>
            </a:r>
            <a:r>
              <a:rPr lang="en-US" sz="2800" dirty="0" smtClean="0"/>
              <a:t> </a:t>
            </a:r>
            <a:r>
              <a:rPr lang="en-US" sz="2800" dirty="0" err="1" smtClean="0"/>
              <a:t>otungii</a:t>
            </a:r>
            <a:r>
              <a:rPr lang="en-US" sz="2800" dirty="0" smtClean="0"/>
              <a:t> a oxygen e </a:t>
            </a:r>
            <a:r>
              <a:rPr lang="en-US" sz="2800" dirty="0" err="1" smtClean="0"/>
              <a:t>oltobed</a:t>
            </a:r>
            <a:r>
              <a:rPr lang="en-US" sz="2800" dirty="0" smtClean="0"/>
              <a:t> </a:t>
            </a:r>
            <a:r>
              <a:rPr lang="en-US" sz="2800" dirty="0" err="1" smtClean="0"/>
              <a:t>er</a:t>
            </a:r>
            <a:r>
              <a:rPr lang="en-US" sz="2800" dirty="0" smtClean="0"/>
              <a:t> a carbon dioxide.</a:t>
            </a:r>
            <a:endParaRPr lang="en-US" sz="2800" dirty="0"/>
          </a:p>
        </p:txBody>
      </p:sp>
      <p:sp>
        <p:nvSpPr>
          <p:cNvPr id="13" name="TextBox 12"/>
          <p:cNvSpPr txBox="1"/>
          <p:nvPr/>
        </p:nvSpPr>
        <p:spPr>
          <a:xfrm>
            <a:off x="5869601" y="4189734"/>
            <a:ext cx="3107133" cy="1815882"/>
          </a:xfrm>
          <a:prstGeom prst="rect">
            <a:avLst/>
          </a:prstGeom>
          <a:noFill/>
        </p:spPr>
        <p:txBody>
          <a:bodyPr wrap="square" rtlCol="0">
            <a:spAutoFit/>
          </a:bodyPr>
          <a:lstStyle/>
          <a:p>
            <a:r>
              <a:rPr lang="en-US" sz="2800" dirty="0" err="1" smtClean="0"/>
              <a:t>Dellomel</a:t>
            </a:r>
            <a:r>
              <a:rPr lang="en-US" sz="2800" dirty="0" smtClean="0"/>
              <a:t> a </a:t>
            </a:r>
            <a:r>
              <a:rPr lang="en-US" sz="2800" dirty="0" err="1" smtClean="0"/>
              <a:t>outeliil</a:t>
            </a:r>
            <a:r>
              <a:rPr lang="en-US" sz="2800" dirty="0" smtClean="0"/>
              <a:t> </a:t>
            </a:r>
            <a:r>
              <a:rPr lang="en-US" sz="2800" dirty="0" err="1" smtClean="0"/>
              <a:t>er</a:t>
            </a:r>
            <a:r>
              <a:rPr lang="en-US" sz="2800" dirty="0" smtClean="0"/>
              <a:t> a carbon dioxide e </a:t>
            </a:r>
            <a:r>
              <a:rPr lang="en-US" sz="2800" dirty="0" err="1" smtClean="0"/>
              <a:t>oltobed</a:t>
            </a:r>
            <a:r>
              <a:rPr lang="en-US" sz="2800" dirty="0" smtClean="0"/>
              <a:t> </a:t>
            </a:r>
            <a:r>
              <a:rPr lang="en-US" sz="2800" dirty="0" err="1" smtClean="0"/>
              <a:t>er</a:t>
            </a:r>
            <a:r>
              <a:rPr lang="en-US" sz="2800" dirty="0" smtClean="0"/>
              <a:t> a oxygen.</a:t>
            </a:r>
            <a:endParaRPr lang="en-US" sz="2800" dirty="0"/>
          </a:p>
        </p:txBody>
      </p:sp>
      <p:sp>
        <p:nvSpPr>
          <p:cNvPr id="14" name="TextBox 13"/>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367989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1710" y="6356"/>
            <a:ext cx="9143308" cy="5118265"/>
          </a:xfrm>
          <a:prstGeom prst="rect">
            <a:avLst/>
          </a:prstGeom>
        </p:spPr>
      </p:pic>
      <p:sp>
        <p:nvSpPr>
          <p:cNvPr id="2" name="Title 1"/>
          <p:cNvSpPr>
            <a:spLocks noGrp="1"/>
          </p:cNvSpPr>
          <p:nvPr>
            <p:ph type="title"/>
          </p:nvPr>
        </p:nvSpPr>
        <p:spPr>
          <a:xfrm>
            <a:off x="0" y="143115"/>
            <a:ext cx="9143999" cy="955766"/>
          </a:xfrm>
        </p:spPr>
        <p:txBody>
          <a:bodyPr>
            <a:normAutofit/>
          </a:bodyPr>
          <a:lstStyle/>
          <a:p>
            <a:r>
              <a:rPr lang="en-US" sz="4000" dirty="0" smtClean="0">
                <a:solidFill>
                  <a:schemeClr val="bg1"/>
                </a:solidFill>
              </a:rPr>
              <a:t>Recap: </a:t>
            </a:r>
            <a:r>
              <a:rPr lang="en-US" sz="4000" dirty="0" err="1" smtClean="0">
                <a:solidFill>
                  <a:schemeClr val="bg1"/>
                </a:solidFill>
              </a:rPr>
              <a:t>Eolt</a:t>
            </a:r>
            <a:r>
              <a:rPr lang="en-US" sz="4000" dirty="0" smtClean="0">
                <a:solidFill>
                  <a:schemeClr val="bg1"/>
                </a:solidFill>
              </a:rPr>
              <a:t> el </a:t>
            </a:r>
            <a:r>
              <a:rPr lang="en-US" sz="4000" dirty="0" err="1" smtClean="0">
                <a:solidFill>
                  <a:schemeClr val="bg1"/>
                </a:solidFill>
              </a:rPr>
              <a:t>loltobed</a:t>
            </a:r>
            <a:r>
              <a:rPr lang="en-US" sz="4000" dirty="0" smtClean="0">
                <a:solidFill>
                  <a:schemeClr val="bg1"/>
                </a:solidFill>
              </a:rPr>
              <a:t> a Greenhouse</a:t>
            </a:r>
            <a:endParaRPr lang="en-US" sz="4000" dirty="0">
              <a:solidFill>
                <a:schemeClr val="bg1"/>
              </a:solidFill>
            </a:endParaRPr>
          </a:p>
        </p:txBody>
      </p:sp>
      <p:sp>
        <p:nvSpPr>
          <p:cNvPr id="6" name="Rectangle 5"/>
          <p:cNvSpPr/>
          <p:nvPr/>
        </p:nvSpPr>
        <p:spPr>
          <a:xfrm>
            <a:off x="213013" y="5094560"/>
            <a:ext cx="8254093" cy="1754326"/>
          </a:xfrm>
          <a:prstGeom prst="rect">
            <a:avLst/>
          </a:prstGeom>
          <a:noFill/>
        </p:spPr>
        <p:txBody>
          <a:bodyPr wrap="squar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CO2: 35.7</a:t>
            </a: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BILLION TONNES </a:t>
            </a:r>
          </a:p>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 2016</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TextBox 13"/>
          <p:cNvSpPr txBox="1"/>
          <p:nvPr/>
        </p:nvSpPr>
        <p:spPr>
          <a:xfrm>
            <a:off x="142338" y="1051381"/>
            <a:ext cx="8954161" cy="4031873"/>
          </a:xfrm>
          <a:prstGeom prst="rect">
            <a:avLst/>
          </a:prstGeom>
          <a:solidFill>
            <a:schemeClr val="tx1">
              <a:lumMod val="50000"/>
              <a:lumOff val="50000"/>
              <a:alpha val="49000"/>
            </a:schemeClr>
          </a:solidFill>
        </p:spPr>
        <p:txBody>
          <a:bodyPr wrap="square" rtlCol="0">
            <a:spAutoFit/>
          </a:bodyPr>
          <a:lstStyle/>
          <a:p>
            <a:r>
              <a:rPr lang="en-US" sz="3200" dirty="0" smtClean="0">
                <a:solidFill>
                  <a:schemeClr val="bg1"/>
                </a:solidFill>
              </a:rPr>
              <a:t>A carbon dioxide a </a:t>
            </a:r>
            <a:r>
              <a:rPr lang="en-US" sz="3200" dirty="0" err="1" smtClean="0">
                <a:solidFill>
                  <a:schemeClr val="bg1"/>
                </a:solidFill>
              </a:rPr>
              <a:t>mokdubech</a:t>
            </a:r>
            <a:r>
              <a:rPr lang="en-US" sz="3200" dirty="0" smtClean="0">
                <a:solidFill>
                  <a:schemeClr val="bg1"/>
                </a:solidFill>
              </a:rPr>
              <a:t> e </a:t>
            </a:r>
            <a:r>
              <a:rPr lang="en-US" sz="3200" dirty="0" err="1" smtClean="0">
                <a:solidFill>
                  <a:schemeClr val="bg1"/>
                </a:solidFill>
              </a:rPr>
              <a:t>tuobed</a:t>
            </a:r>
            <a:r>
              <a:rPr lang="en-US" sz="3200" dirty="0" smtClean="0">
                <a:solidFill>
                  <a:schemeClr val="bg1"/>
                </a:solidFill>
              </a:rPr>
              <a:t> el </a:t>
            </a:r>
            <a:r>
              <a:rPr lang="en-US" sz="3200" dirty="0" err="1" smtClean="0">
                <a:solidFill>
                  <a:schemeClr val="bg1"/>
                </a:solidFill>
              </a:rPr>
              <a:t>mor</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 </a:t>
            </a:r>
            <a:r>
              <a:rPr lang="en-US" sz="3200" dirty="0" err="1" smtClean="0">
                <a:solidFill>
                  <a:schemeClr val="bg1"/>
                </a:solidFill>
              </a:rPr>
              <a:t>eltel</a:t>
            </a:r>
            <a:r>
              <a:rPr lang="en-US" sz="3200" dirty="0" smtClean="0">
                <a:solidFill>
                  <a:schemeClr val="bg1"/>
                </a:solidFill>
              </a:rPr>
              <a:t> a </a:t>
            </a:r>
            <a:r>
              <a:rPr lang="en-US" sz="3200" dirty="0" err="1" smtClean="0">
                <a:solidFill>
                  <a:schemeClr val="bg1"/>
                </a:solidFill>
              </a:rPr>
              <a:t>beluulechad</a:t>
            </a:r>
            <a:r>
              <a:rPr lang="en-US" sz="3200" dirty="0" smtClean="0">
                <a:solidFill>
                  <a:schemeClr val="bg1"/>
                </a:solidFill>
              </a:rPr>
              <a:t> el </a:t>
            </a:r>
            <a:r>
              <a:rPr lang="en-US" sz="3200" dirty="0" err="1" smtClean="0">
                <a:solidFill>
                  <a:schemeClr val="bg1"/>
                </a:solidFill>
              </a:rPr>
              <a:t>okiu</a:t>
            </a:r>
            <a:r>
              <a:rPr lang="en-US" sz="3200" dirty="0" smtClean="0">
                <a:solidFill>
                  <a:schemeClr val="bg1"/>
                </a:solidFill>
              </a:rPr>
              <a:t> a </a:t>
            </a:r>
            <a:r>
              <a:rPr lang="en-US" sz="3200" dirty="0" err="1" smtClean="0">
                <a:solidFill>
                  <a:schemeClr val="bg1"/>
                </a:solidFill>
              </a:rPr>
              <a:t>usbechellel</a:t>
            </a:r>
            <a:r>
              <a:rPr lang="en-US" sz="3200" dirty="0" smtClean="0">
                <a:solidFill>
                  <a:schemeClr val="bg1"/>
                </a:solidFill>
              </a:rPr>
              <a:t> a </a:t>
            </a:r>
            <a:r>
              <a:rPr lang="en-US" sz="3200" dirty="0" err="1" smtClean="0">
                <a:solidFill>
                  <a:schemeClr val="bg1"/>
                </a:solidFill>
              </a:rPr>
              <a:t>cheluch</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 </a:t>
            </a:r>
            <a:r>
              <a:rPr lang="en-US" sz="3200" dirty="0" err="1" smtClean="0">
                <a:solidFill>
                  <a:schemeClr val="bg1"/>
                </a:solidFill>
              </a:rPr>
              <a:t>roa</a:t>
            </a:r>
            <a:r>
              <a:rPr lang="en-US" sz="3200" dirty="0" smtClean="0">
                <a:solidFill>
                  <a:schemeClr val="bg1"/>
                </a:solidFill>
              </a:rPr>
              <a:t> </a:t>
            </a:r>
            <a:r>
              <a:rPr lang="en-US" sz="3200" dirty="0" err="1" smtClean="0">
                <a:solidFill>
                  <a:schemeClr val="bg1"/>
                </a:solidFill>
              </a:rPr>
              <a:t>mlai</a:t>
            </a:r>
            <a:r>
              <a:rPr lang="en-US" sz="3200" dirty="0" smtClean="0">
                <a:solidFill>
                  <a:schemeClr val="bg1"/>
                </a:solidFill>
              </a:rPr>
              <a:t> me a </a:t>
            </a:r>
            <a:r>
              <a:rPr lang="en-US" sz="3200" dirty="0" err="1" smtClean="0">
                <a:solidFill>
                  <a:schemeClr val="bg1"/>
                </a:solidFill>
              </a:rPr>
              <a:t>dirrek</a:t>
            </a:r>
            <a:r>
              <a:rPr lang="en-US" sz="3200" dirty="0" smtClean="0">
                <a:solidFill>
                  <a:schemeClr val="bg1"/>
                </a:solidFill>
              </a:rPr>
              <a:t> el </a:t>
            </a:r>
            <a:r>
              <a:rPr lang="en-US" sz="3200" dirty="0" err="1" smtClean="0">
                <a:solidFill>
                  <a:schemeClr val="bg1"/>
                </a:solidFill>
              </a:rPr>
              <a:t>omeleseb</a:t>
            </a:r>
            <a:r>
              <a:rPr lang="en-US" sz="3200" dirty="0" smtClean="0">
                <a:solidFill>
                  <a:schemeClr val="bg1"/>
                </a:solidFill>
              </a:rPr>
              <a:t> el </a:t>
            </a:r>
            <a:r>
              <a:rPr lang="en-US" sz="3200" dirty="0" err="1" smtClean="0">
                <a:solidFill>
                  <a:schemeClr val="bg1"/>
                </a:solidFill>
              </a:rPr>
              <a:t>oreomel</a:t>
            </a:r>
            <a:r>
              <a:rPr lang="en-US" sz="3200" dirty="0" smtClean="0">
                <a:solidFill>
                  <a:schemeClr val="bg1"/>
                </a:solidFill>
              </a:rPr>
              <a:t>.</a:t>
            </a:r>
          </a:p>
          <a:p>
            <a:endParaRPr lang="en-US" sz="3200" dirty="0" smtClean="0">
              <a:solidFill>
                <a:schemeClr val="bg1"/>
              </a:solidFill>
            </a:endParaRPr>
          </a:p>
          <a:p>
            <a:r>
              <a:rPr lang="en-US" sz="3200" dirty="0" err="1" smtClean="0">
                <a:solidFill>
                  <a:schemeClr val="bg1"/>
                </a:solidFill>
              </a:rPr>
              <a:t>Rak</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 2016, eng </a:t>
            </a:r>
            <a:r>
              <a:rPr lang="en-US" sz="3200" dirty="0" err="1" smtClean="0">
                <a:solidFill>
                  <a:schemeClr val="bg1"/>
                </a:solidFill>
              </a:rPr>
              <a:t>mlorngii</a:t>
            </a:r>
            <a:r>
              <a:rPr lang="en-US" sz="3200" dirty="0" smtClean="0">
                <a:solidFill>
                  <a:schemeClr val="bg1"/>
                </a:solidFill>
              </a:rPr>
              <a:t> a </a:t>
            </a:r>
            <a:r>
              <a:rPr lang="en-US" sz="3200" dirty="0" err="1" smtClean="0">
                <a:solidFill>
                  <a:schemeClr val="bg1"/>
                </a:solidFill>
              </a:rPr>
              <a:t>okeuang</a:t>
            </a:r>
            <a:r>
              <a:rPr lang="en-US" sz="3200" dirty="0" smtClean="0">
                <a:solidFill>
                  <a:schemeClr val="bg1"/>
                </a:solidFill>
              </a:rPr>
              <a:t> me a </a:t>
            </a:r>
            <a:r>
              <a:rPr lang="en-US" sz="3200" dirty="0" err="1" smtClean="0">
                <a:solidFill>
                  <a:schemeClr val="bg1"/>
                </a:solidFill>
              </a:rPr>
              <a:t>etiu</a:t>
            </a:r>
            <a:r>
              <a:rPr lang="en-US" sz="3200" dirty="0" smtClean="0">
                <a:solidFill>
                  <a:schemeClr val="bg1"/>
                </a:solidFill>
              </a:rPr>
              <a:t> el </a:t>
            </a:r>
            <a:r>
              <a:rPr lang="en-US" sz="3200" dirty="0" err="1" smtClean="0">
                <a:solidFill>
                  <a:schemeClr val="bg1"/>
                </a:solidFill>
              </a:rPr>
              <a:t>tonnes</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 </a:t>
            </a:r>
            <a:r>
              <a:rPr lang="en-US" sz="3200" dirty="0" err="1" smtClean="0">
                <a:solidFill>
                  <a:schemeClr val="bg1"/>
                </a:solidFill>
              </a:rPr>
              <a:t>eolt</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 greenhouse. E a </a:t>
            </a:r>
            <a:r>
              <a:rPr lang="en-US" sz="3200" dirty="0" err="1" smtClean="0">
                <a:solidFill>
                  <a:schemeClr val="bg1"/>
                </a:solidFill>
              </a:rPr>
              <a:t>klungel</a:t>
            </a:r>
            <a:r>
              <a:rPr lang="en-US" sz="3200" dirty="0" smtClean="0">
                <a:solidFill>
                  <a:schemeClr val="bg1"/>
                </a:solidFill>
              </a:rPr>
              <a:t> a carbon dioxide </a:t>
            </a:r>
            <a:r>
              <a:rPr lang="en-US" sz="3200" dirty="0" err="1" smtClean="0">
                <a:solidFill>
                  <a:schemeClr val="bg1"/>
                </a:solidFill>
              </a:rPr>
              <a:t>er</a:t>
            </a:r>
            <a:r>
              <a:rPr lang="en-US" sz="3200" dirty="0" smtClean="0">
                <a:solidFill>
                  <a:schemeClr val="bg1"/>
                </a:solidFill>
              </a:rPr>
              <a:t> </a:t>
            </a:r>
            <a:r>
              <a:rPr lang="en-US" sz="3200" dirty="0" err="1" smtClean="0">
                <a:solidFill>
                  <a:schemeClr val="bg1"/>
                </a:solidFill>
              </a:rPr>
              <a:t>tial</a:t>
            </a:r>
            <a:r>
              <a:rPr lang="en-US" sz="3200" dirty="0" smtClean="0">
                <a:solidFill>
                  <a:schemeClr val="bg1"/>
                </a:solidFill>
              </a:rPr>
              <a:t> </a:t>
            </a:r>
            <a:r>
              <a:rPr lang="en-US" sz="3200" dirty="0" err="1" smtClean="0">
                <a:solidFill>
                  <a:schemeClr val="bg1"/>
                </a:solidFill>
              </a:rPr>
              <a:t>cherrengelel</a:t>
            </a:r>
            <a:r>
              <a:rPr lang="en-US" sz="3200" dirty="0" smtClean="0">
                <a:solidFill>
                  <a:schemeClr val="bg1"/>
                </a:solidFill>
              </a:rPr>
              <a:t> a </a:t>
            </a:r>
            <a:r>
              <a:rPr lang="en-US" sz="3200" dirty="0" err="1" smtClean="0">
                <a:solidFill>
                  <a:schemeClr val="bg1"/>
                </a:solidFill>
              </a:rPr>
              <a:t>eolt</a:t>
            </a:r>
            <a:r>
              <a:rPr lang="en-US" sz="3200" dirty="0" smtClean="0">
                <a:solidFill>
                  <a:schemeClr val="bg1"/>
                </a:solidFill>
              </a:rPr>
              <a:t> a </a:t>
            </a:r>
            <a:r>
              <a:rPr lang="en-US" sz="3200" dirty="0" err="1" smtClean="0">
                <a:solidFill>
                  <a:schemeClr val="bg1"/>
                </a:solidFill>
              </a:rPr>
              <a:t>mla</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t>
            </a:r>
            <a:r>
              <a:rPr lang="en-US" sz="3200" dirty="0" err="1" smtClean="0">
                <a:solidFill>
                  <a:schemeClr val="bg1"/>
                </a:solidFill>
              </a:rPr>
              <a:t>bab</a:t>
            </a:r>
            <a:r>
              <a:rPr lang="en-US" sz="3200" dirty="0" smtClean="0">
                <a:solidFill>
                  <a:schemeClr val="bg1"/>
                </a:solidFill>
              </a:rPr>
              <a:t> </a:t>
            </a:r>
            <a:r>
              <a:rPr lang="en-US" sz="3200" dirty="0" err="1" smtClean="0">
                <a:solidFill>
                  <a:schemeClr val="bg1"/>
                </a:solidFill>
              </a:rPr>
              <a:t>er</a:t>
            </a:r>
            <a:r>
              <a:rPr lang="en-US" sz="3200" dirty="0" smtClean="0">
                <a:solidFill>
                  <a:schemeClr val="bg1"/>
                </a:solidFill>
              </a:rPr>
              <a:t> a </a:t>
            </a:r>
            <a:r>
              <a:rPr lang="en-US" sz="3200" dirty="0" err="1" smtClean="0">
                <a:solidFill>
                  <a:schemeClr val="bg1"/>
                </a:solidFill>
              </a:rPr>
              <a:t>okedei</a:t>
            </a:r>
            <a:r>
              <a:rPr lang="en-US" sz="3200" dirty="0" smtClean="0">
                <a:solidFill>
                  <a:schemeClr val="bg1"/>
                </a:solidFill>
              </a:rPr>
              <a:t> me a </a:t>
            </a:r>
            <a:r>
              <a:rPr lang="en-US" sz="3200" dirty="0" err="1" smtClean="0">
                <a:solidFill>
                  <a:schemeClr val="bg1"/>
                </a:solidFill>
              </a:rPr>
              <a:t>kleim</a:t>
            </a:r>
            <a:r>
              <a:rPr lang="en-US" sz="3200" dirty="0" smtClean="0">
                <a:solidFill>
                  <a:schemeClr val="bg1"/>
                </a:solidFill>
              </a:rPr>
              <a:t> el billion </a:t>
            </a:r>
            <a:r>
              <a:rPr lang="en-US" sz="3200" dirty="0" err="1" smtClean="0">
                <a:solidFill>
                  <a:schemeClr val="bg1"/>
                </a:solidFill>
              </a:rPr>
              <a:t>tonnes</a:t>
            </a:r>
            <a:r>
              <a:rPr lang="en-US" sz="3200" dirty="0" smtClean="0">
                <a:solidFill>
                  <a:schemeClr val="bg1"/>
                </a:solidFill>
              </a:rPr>
              <a:t>.</a:t>
            </a:r>
            <a:endParaRPr lang="en-US" sz="2800" dirty="0"/>
          </a:p>
        </p:txBody>
      </p:sp>
      <p:sp>
        <p:nvSpPr>
          <p:cNvPr id="7" name="TextBox 6"/>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497521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543300" y="1257300"/>
            <a:ext cx="5600700" cy="5600700"/>
          </a:xfrm>
          <a:prstGeom prst="rect">
            <a:avLst/>
          </a:prstGeom>
        </p:spPr>
      </p:pic>
      <p:sp>
        <p:nvSpPr>
          <p:cNvPr id="2" name="Title 1"/>
          <p:cNvSpPr>
            <a:spLocks noGrp="1"/>
          </p:cNvSpPr>
          <p:nvPr>
            <p:ph type="title"/>
          </p:nvPr>
        </p:nvSpPr>
        <p:spPr>
          <a:xfrm>
            <a:off x="628650" y="54927"/>
            <a:ext cx="7886700" cy="1325563"/>
          </a:xfrm>
        </p:spPr>
        <p:txBody>
          <a:bodyPr/>
          <a:lstStyle/>
          <a:p>
            <a:r>
              <a:rPr lang="en-US" dirty="0" smtClean="0"/>
              <a:t>Me </a:t>
            </a:r>
            <a:r>
              <a:rPr lang="en-US" dirty="0" err="1" smtClean="0"/>
              <a:t>tia</a:t>
            </a:r>
            <a:r>
              <a:rPr lang="en-US" dirty="0" smtClean="0"/>
              <a:t> el CO2 </a:t>
            </a:r>
            <a:r>
              <a:rPr lang="en-US" dirty="0" err="1" smtClean="0"/>
              <a:t>ng</a:t>
            </a:r>
            <a:r>
              <a:rPr lang="en-US" dirty="0" smtClean="0"/>
              <a:t> </a:t>
            </a:r>
            <a:r>
              <a:rPr lang="en-US" dirty="0" err="1" smtClean="0"/>
              <a:t>mor</a:t>
            </a:r>
            <a:r>
              <a:rPr lang="en-US" dirty="0" smtClean="0"/>
              <a:t> </a:t>
            </a:r>
            <a:r>
              <a:rPr lang="en-US" dirty="0" err="1" smtClean="0"/>
              <a:t>er</a:t>
            </a:r>
            <a:r>
              <a:rPr lang="en-US" dirty="0" smtClean="0"/>
              <a:t> </a:t>
            </a:r>
            <a:r>
              <a:rPr lang="en-US" dirty="0" err="1" smtClean="0"/>
              <a:t>ker</a:t>
            </a:r>
            <a:r>
              <a:rPr lang="en-US" dirty="0" smtClean="0"/>
              <a:t>?</a:t>
            </a:r>
            <a:endParaRPr lang="en-US" dirty="0"/>
          </a:p>
        </p:txBody>
      </p:sp>
      <p:sp>
        <p:nvSpPr>
          <p:cNvPr id="4" name="TextBox 3"/>
          <p:cNvSpPr txBox="1"/>
          <p:nvPr/>
        </p:nvSpPr>
        <p:spPr>
          <a:xfrm>
            <a:off x="134755" y="2026734"/>
            <a:ext cx="3408545" cy="3539430"/>
          </a:xfrm>
          <a:prstGeom prst="rect">
            <a:avLst/>
          </a:prstGeom>
          <a:noFill/>
        </p:spPr>
        <p:txBody>
          <a:bodyPr wrap="square" rtlCol="0">
            <a:spAutoFit/>
          </a:bodyPr>
          <a:lstStyle/>
          <a:p>
            <a:r>
              <a:rPr lang="en-US" sz="2800" dirty="0" smtClean="0"/>
              <a:t>A </a:t>
            </a:r>
            <a:r>
              <a:rPr lang="en-US" sz="2800" dirty="0" err="1" smtClean="0"/>
              <a:t>tedobech</a:t>
            </a:r>
            <a:r>
              <a:rPr lang="en-US" sz="2800" dirty="0" smtClean="0"/>
              <a:t> </a:t>
            </a:r>
            <a:r>
              <a:rPr lang="en-US" sz="2800" dirty="0" err="1" smtClean="0"/>
              <a:t>er</a:t>
            </a:r>
            <a:r>
              <a:rPr lang="en-US" sz="2800" dirty="0" smtClean="0"/>
              <a:t> </a:t>
            </a:r>
            <a:r>
              <a:rPr lang="en-US" sz="2800" dirty="0" err="1" smtClean="0"/>
              <a:t>ngii</a:t>
            </a:r>
            <a:r>
              <a:rPr lang="en-US" sz="2800" dirty="0" smtClean="0"/>
              <a:t> a </a:t>
            </a:r>
            <a:r>
              <a:rPr lang="en-US" sz="2800" dirty="0" err="1" smtClean="0"/>
              <a:t>di</a:t>
            </a:r>
            <a:r>
              <a:rPr lang="en-US" sz="2800" dirty="0" smtClean="0"/>
              <a:t> </a:t>
            </a:r>
            <a:r>
              <a:rPr lang="en-US" sz="2800" dirty="0" err="1" smtClean="0"/>
              <a:t>ngar</a:t>
            </a:r>
            <a:r>
              <a:rPr lang="en-US" sz="2800" dirty="0" smtClean="0"/>
              <a:t> </a:t>
            </a:r>
            <a:r>
              <a:rPr lang="en-US" sz="2800" dirty="0" err="1" smtClean="0"/>
              <a:t>er</a:t>
            </a:r>
            <a:r>
              <a:rPr lang="en-US" sz="2800" dirty="0" smtClean="0"/>
              <a:t> a </a:t>
            </a:r>
            <a:r>
              <a:rPr lang="en-US" sz="2800" dirty="0" err="1" smtClean="0"/>
              <a:t>cheltel</a:t>
            </a:r>
            <a:r>
              <a:rPr lang="en-US" sz="2800" dirty="0" smtClean="0"/>
              <a:t> a </a:t>
            </a:r>
            <a:r>
              <a:rPr lang="en-US" sz="2800" dirty="0" err="1" smtClean="0"/>
              <a:t>melidiul</a:t>
            </a:r>
            <a:r>
              <a:rPr lang="en-US" sz="2800" dirty="0" smtClean="0"/>
              <a:t> </a:t>
            </a:r>
            <a:r>
              <a:rPr lang="en-US" sz="2800" dirty="0" err="1" smtClean="0"/>
              <a:t>er</a:t>
            </a:r>
            <a:r>
              <a:rPr lang="en-US" sz="2800" dirty="0" smtClean="0"/>
              <a:t> a </a:t>
            </a:r>
            <a:r>
              <a:rPr lang="en-US" sz="2800" dirty="0" err="1" smtClean="0"/>
              <a:t>beluulechad</a:t>
            </a:r>
            <a:r>
              <a:rPr lang="en-US" sz="2800" dirty="0" smtClean="0"/>
              <a:t>, e a </a:t>
            </a:r>
            <a:r>
              <a:rPr lang="en-US" sz="2800" dirty="0" err="1" smtClean="0"/>
              <a:t>tedobech</a:t>
            </a:r>
            <a:r>
              <a:rPr lang="en-US" sz="2800" dirty="0" smtClean="0"/>
              <a:t> </a:t>
            </a:r>
            <a:r>
              <a:rPr lang="en-US" sz="2800" dirty="0" err="1" smtClean="0"/>
              <a:t>er</a:t>
            </a:r>
            <a:r>
              <a:rPr lang="en-US" sz="2800" dirty="0" smtClean="0"/>
              <a:t> </a:t>
            </a:r>
            <a:r>
              <a:rPr lang="en-US" sz="2800" dirty="0" err="1" smtClean="0"/>
              <a:t>ngii</a:t>
            </a:r>
            <a:r>
              <a:rPr lang="en-US" sz="2800" dirty="0" smtClean="0"/>
              <a:t> a mo </a:t>
            </a:r>
            <a:r>
              <a:rPr lang="en-US" sz="2800" dirty="0" err="1" smtClean="0"/>
              <a:t>er</a:t>
            </a:r>
            <a:r>
              <a:rPr lang="en-US" sz="2800" dirty="0" smtClean="0"/>
              <a:t> a </a:t>
            </a:r>
            <a:r>
              <a:rPr lang="en-US" sz="2800" dirty="0" err="1" smtClean="0"/>
              <a:t>chutem</a:t>
            </a:r>
            <a:r>
              <a:rPr lang="en-US" sz="2800" dirty="0" smtClean="0"/>
              <a:t> e </a:t>
            </a:r>
            <a:r>
              <a:rPr lang="en-US" sz="2800" dirty="0" err="1" smtClean="0"/>
              <a:t>dirrek</a:t>
            </a:r>
            <a:r>
              <a:rPr lang="en-US" sz="2800" dirty="0" smtClean="0"/>
              <a:t> el </a:t>
            </a:r>
            <a:r>
              <a:rPr lang="en-US" sz="2800" dirty="0" err="1" smtClean="0"/>
              <a:t>soiiseb</a:t>
            </a:r>
            <a:r>
              <a:rPr lang="en-US" sz="2800" dirty="0" smtClean="0"/>
              <a:t> </a:t>
            </a:r>
            <a:r>
              <a:rPr lang="en-US" sz="2800" dirty="0" err="1" smtClean="0"/>
              <a:t>er</a:t>
            </a:r>
            <a:r>
              <a:rPr lang="en-US" sz="2800" dirty="0" smtClean="0"/>
              <a:t> a </a:t>
            </a:r>
            <a:r>
              <a:rPr lang="en-US" sz="2800" dirty="0" err="1" smtClean="0"/>
              <a:t>daob</a:t>
            </a:r>
            <a:r>
              <a:rPr lang="en-US" sz="2800" dirty="0" smtClean="0"/>
              <a:t>.</a:t>
            </a:r>
          </a:p>
          <a:p>
            <a:endParaRPr lang="en-US" sz="2800" dirty="0"/>
          </a:p>
        </p:txBody>
      </p:sp>
      <p:sp>
        <p:nvSpPr>
          <p:cNvPr id="6" name="TextBox 5"/>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930881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543300" y="1257300"/>
            <a:ext cx="5600700" cy="5600700"/>
          </a:xfrm>
          <a:prstGeom prst="rect">
            <a:avLst/>
          </a:prstGeom>
        </p:spPr>
      </p:pic>
      <p:sp>
        <p:nvSpPr>
          <p:cNvPr id="2" name="Title 1"/>
          <p:cNvSpPr>
            <a:spLocks noGrp="1"/>
          </p:cNvSpPr>
          <p:nvPr>
            <p:ph type="title"/>
          </p:nvPr>
        </p:nvSpPr>
        <p:spPr>
          <a:xfrm>
            <a:off x="628650" y="54927"/>
            <a:ext cx="7886700" cy="1325563"/>
          </a:xfrm>
        </p:spPr>
        <p:txBody>
          <a:bodyPr/>
          <a:lstStyle/>
          <a:p>
            <a:r>
              <a:rPr lang="en-US" dirty="0" smtClean="0"/>
              <a:t>Me </a:t>
            </a:r>
            <a:r>
              <a:rPr lang="en-US" dirty="0" err="1" smtClean="0"/>
              <a:t>tia</a:t>
            </a:r>
            <a:r>
              <a:rPr lang="en-US" dirty="0" smtClean="0"/>
              <a:t> el CO2 </a:t>
            </a:r>
            <a:r>
              <a:rPr lang="en-US" dirty="0" err="1" smtClean="0"/>
              <a:t>ng</a:t>
            </a:r>
            <a:r>
              <a:rPr lang="en-US" dirty="0" smtClean="0"/>
              <a:t> </a:t>
            </a:r>
            <a:r>
              <a:rPr lang="en-US" dirty="0" err="1" smtClean="0"/>
              <a:t>mor</a:t>
            </a:r>
            <a:r>
              <a:rPr lang="en-US" dirty="0" smtClean="0"/>
              <a:t> </a:t>
            </a:r>
            <a:r>
              <a:rPr lang="en-US" dirty="0" err="1" smtClean="0"/>
              <a:t>er</a:t>
            </a:r>
            <a:r>
              <a:rPr lang="en-US" dirty="0" smtClean="0"/>
              <a:t> </a:t>
            </a:r>
            <a:r>
              <a:rPr lang="en-US" dirty="0" err="1" smtClean="0"/>
              <a:t>ker</a:t>
            </a:r>
            <a:r>
              <a:rPr lang="en-US" dirty="0" smtClean="0"/>
              <a:t>?</a:t>
            </a:r>
            <a:endParaRPr lang="en-US" dirty="0"/>
          </a:p>
        </p:txBody>
      </p:sp>
      <p:sp>
        <p:nvSpPr>
          <p:cNvPr id="4" name="TextBox 3"/>
          <p:cNvSpPr txBox="1"/>
          <p:nvPr/>
        </p:nvSpPr>
        <p:spPr>
          <a:xfrm>
            <a:off x="12094" y="2127944"/>
            <a:ext cx="3531206" cy="3108543"/>
          </a:xfrm>
          <a:prstGeom prst="rect">
            <a:avLst/>
          </a:prstGeom>
          <a:noFill/>
        </p:spPr>
        <p:txBody>
          <a:bodyPr wrap="square" rtlCol="0">
            <a:spAutoFit/>
          </a:bodyPr>
          <a:lstStyle/>
          <a:p>
            <a:r>
              <a:rPr lang="en-US" sz="2800" dirty="0" err="1" smtClean="0"/>
              <a:t>Klou</a:t>
            </a:r>
            <a:r>
              <a:rPr lang="en-US" sz="2800" dirty="0" smtClean="0"/>
              <a:t> el </a:t>
            </a:r>
            <a:r>
              <a:rPr lang="en-US" sz="2800" dirty="0" err="1" smtClean="0"/>
              <a:t>tedobech</a:t>
            </a:r>
            <a:r>
              <a:rPr lang="en-US" sz="2800" dirty="0" smtClean="0"/>
              <a:t> </a:t>
            </a:r>
            <a:r>
              <a:rPr lang="en-US" sz="2800" dirty="0" err="1" smtClean="0"/>
              <a:t>er</a:t>
            </a:r>
            <a:r>
              <a:rPr lang="en-US" sz="2800" dirty="0" smtClean="0"/>
              <a:t> a carbon a </a:t>
            </a:r>
            <a:r>
              <a:rPr lang="en-US" sz="2800" dirty="0" err="1" smtClean="0"/>
              <a:t>mla</a:t>
            </a:r>
            <a:r>
              <a:rPr lang="en-US" sz="2800" dirty="0" smtClean="0"/>
              <a:t> </a:t>
            </a:r>
            <a:r>
              <a:rPr lang="en-US" sz="2800" dirty="0" err="1" smtClean="0"/>
              <a:t>soiiseb</a:t>
            </a:r>
            <a:r>
              <a:rPr lang="en-US" sz="2800" dirty="0" smtClean="0"/>
              <a:t> </a:t>
            </a:r>
            <a:r>
              <a:rPr lang="en-US" sz="2800" dirty="0" err="1" smtClean="0"/>
              <a:t>er</a:t>
            </a:r>
            <a:r>
              <a:rPr lang="en-US" sz="2800" dirty="0" smtClean="0"/>
              <a:t> a </a:t>
            </a:r>
            <a:r>
              <a:rPr lang="en-US" sz="2800" dirty="0" err="1" smtClean="0"/>
              <a:t>daob</a:t>
            </a:r>
            <a:r>
              <a:rPr lang="en-US" sz="2800" dirty="0" smtClean="0"/>
              <a:t> </a:t>
            </a:r>
            <a:r>
              <a:rPr lang="en-US" sz="2800" dirty="0" err="1" smtClean="0"/>
              <a:t>er</a:t>
            </a:r>
            <a:r>
              <a:rPr lang="en-US" sz="2800" dirty="0" smtClean="0"/>
              <a:t> se </a:t>
            </a:r>
            <a:r>
              <a:rPr lang="en-US" sz="2800" dirty="0" err="1" smtClean="0"/>
              <a:t>er</a:t>
            </a:r>
            <a:r>
              <a:rPr lang="en-US" sz="2800" dirty="0" smtClean="0"/>
              <a:t> a </a:t>
            </a:r>
            <a:r>
              <a:rPr lang="en-US" sz="2800" dirty="0" err="1" smtClean="0"/>
              <a:t>lekot</a:t>
            </a:r>
            <a:r>
              <a:rPr lang="en-US" sz="2800" dirty="0" smtClean="0"/>
              <a:t> el </a:t>
            </a:r>
            <a:r>
              <a:rPr lang="en-US" sz="2800" dirty="0" err="1" smtClean="0"/>
              <a:t>omuchel</a:t>
            </a:r>
            <a:r>
              <a:rPr lang="en-US" sz="2800" dirty="0" smtClean="0"/>
              <a:t> </a:t>
            </a:r>
            <a:r>
              <a:rPr lang="en-US" sz="2800" dirty="0" err="1" smtClean="0"/>
              <a:t>morngii</a:t>
            </a:r>
            <a:r>
              <a:rPr lang="en-US" sz="2800" dirty="0" smtClean="0"/>
              <a:t> a </a:t>
            </a:r>
            <a:r>
              <a:rPr lang="en-US" sz="2800" dirty="0" err="1" smtClean="0"/>
              <a:t>meklou</a:t>
            </a:r>
            <a:r>
              <a:rPr lang="en-US" sz="2800" dirty="0" smtClean="0"/>
              <a:t> el </a:t>
            </a:r>
            <a:r>
              <a:rPr lang="en-US" sz="2800" dirty="0" err="1" smtClean="0"/>
              <a:t>kombalii</a:t>
            </a:r>
            <a:r>
              <a:rPr lang="en-US" sz="2800" dirty="0" smtClean="0"/>
              <a:t> ma </a:t>
            </a:r>
            <a:r>
              <a:rPr lang="en-US" sz="2800" dirty="0" err="1" smtClean="0"/>
              <a:t>siobai</a:t>
            </a:r>
            <a:r>
              <a:rPr lang="en-US" sz="2800" dirty="0" smtClean="0"/>
              <a:t> </a:t>
            </a:r>
            <a:r>
              <a:rPr lang="en-US" sz="2800" dirty="0" err="1" smtClean="0"/>
              <a:t>er</a:t>
            </a:r>
            <a:r>
              <a:rPr lang="en-US" sz="2800" dirty="0" smtClean="0"/>
              <a:t> a </a:t>
            </a:r>
            <a:r>
              <a:rPr lang="en-US" sz="2800" dirty="0" err="1" smtClean="0"/>
              <a:t>omeruul</a:t>
            </a:r>
            <a:r>
              <a:rPr lang="en-US" sz="2800" dirty="0" smtClean="0"/>
              <a:t> el </a:t>
            </a:r>
            <a:r>
              <a:rPr lang="en-US" sz="2800" dirty="0" err="1" smtClean="0"/>
              <a:t>klalou</a:t>
            </a:r>
            <a:r>
              <a:rPr lang="en-US" sz="2800" dirty="0" smtClean="0"/>
              <a:t>. </a:t>
            </a:r>
            <a:endParaRPr lang="en-US" sz="2800" dirty="0"/>
          </a:p>
        </p:txBody>
      </p:sp>
      <p:sp>
        <p:nvSpPr>
          <p:cNvPr id="6" name="TextBox 5"/>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895930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76505" y="1988393"/>
            <a:ext cx="6532975" cy="4927413"/>
          </a:xfrm>
          <a:prstGeom prst="rect">
            <a:avLst/>
          </a:prstGeom>
        </p:spPr>
      </p:pic>
      <p:sp>
        <p:nvSpPr>
          <p:cNvPr id="2" name="Title 1"/>
          <p:cNvSpPr>
            <a:spLocks noGrp="1"/>
          </p:cNvSpPr>
          <p:nvPr>
            <p:ph type="title"/>
          </p:nvPr>
        </p:nvSpPr>
        <p:spPr>
          <a:xfrm>
            <a:off x="450520" y="85580"/>
            <a:ext cx="7886700" cy="1325563"/>
          </a:xfrm>
        </p:spPr>
        <p:txBody>
          <a:bodyPr/>
          <a:lstStyle/>
          <a:p>
            <a:r>
              <a:rPr lang="en-US" dirty="0" smtClean="0"/>
              <a:t>Ng </a:t>
            </a:r>
            <a:r>
              <a:rPr lang="en-US" dirty="0" err="1" smtClean="0"/>
              <a:t>ngera</a:t>
            </a:r>
            <a:r>
              <a:rPr lang="en-US" dirty="0" smtClean="0"/>
              <a:t> a Climate?</a:t>
            </a:r>
            <a:endParaRPr lang="en-US" dirty="0"/>
          </a:p>
        </p:txBody>
      </p:sp>
      <p:sp>
        <p:nvSpPr>
          <p:cNvPr id="3" name="Content Placeholder 2"/>
          <p:cNvSpPr>
            <a:spLocks noGrp="1"/>
          </p:cNvSpPr>
          <p:nvPr>
            <p:ph idx="1"/>
          </p:nvPr>
        </p:nvSpPr>
        <p:spPr>
          <a:xfrm>
            <a:off x="450520" y="1070854"/>
            <a:ext cx="7886700" cy="4351338"/>
          </a:xfrm>
        </p:spPr>
        <p:txBody>
          <a:bodyPr/>
          <a:lstStyle/>
          <a:p>
            <a:r>
              <a:rPr lang="en-US" dirty="0" err="1" smtClean="0"/>
              <a:t>Kakerous</a:t>
            </a:r>
            <a:r>
              <a:rPr lang="en-US" dirty="0" smtClean="0"/>
              <a:t> el </a:t>
            </a:r>
            <a:r>
              <a:rPr lang="en-US" dirty="0" err="1" smtClean="0"/>
              <a:t>teletelel</a:t>
            </a:r>
            <a:r>
              <a:rPr lang="en-US" dirty="0" smtClean="0"/>
              <a:t> a </a:t>
            </a:r>
            <a:r>
              <a:rPr lang="en-US" dirty="0" err="1" smtClean="0"/>
              <a:t>eanged</a:t>
            </a:r>
            <a:r>
              <a:rPr lang="en-US" dirty="0" smtClean="0"/>
              <a:t> </a:t>
            </a:r>
            <a:r>
              <a:rPr lang="en-US" dirty="0" err="1" smtClean="0"/>
              <a:t>er</a:t>
            </a:r>
            <a:r>
              <a:rPr lang="en-US" dirty="0" smtClean="0"/>
              <a:t> a </a:t>
            </a:r>
            <a:r>
              <a:rPr lang="en-US" dirty="0" err="1" smtClean="0"/>
              <a:t>chimong</a:t>
            </a:r>
            <a:r>
              <a:rPr lang="en-US" dirty="0" smtClean="0"/>
              <a:t> el </a:t>
            </a:r>
            <a:r>
              <a:rPr lang="en-US" dirty="0" err="1" smtClean="0"/>
              <a:t>basio</a:t>
            </a:r>
            <a:r>
              <a:rPr lang="en-US" dirty="0" smtClean="0"/>
              <a:t> </a:t>
            </a:r>
            <a:r>
              <a:rPr lang="en-US" dirty="0" err="1" smtClean="0"/>
              <a:t>er</a:t>
            </a:r>
            <a:r>
              <a:rPr lang="en-US" dirty="0" smtClean="0"/>
              <a:t> a </a:t>
            </a:r>
            <a:r>
              <a:rPr lang="en-US" dirty="0" err="1" smtClean="0"/>
              <a:t>kma</a:t>
            </a:r>
            <a:r>
              <a:rPr lang="en-US" dirty="0" smtClean="0"/>
              <a:t> el </a:t>
            </a:r>
            <a:r>
              <a:rPr lang="en-US" dirty="0" err="1" smtClean="0"/>
              <a:t>kemangel</a:t>
            </a:r>
            <a:r>
              <a:rPr lang="en-US" dirty="0" smtClean="0"/>
              <a:t> el </a:t>
            </a:r>
            <a:r>
              <a:rPr lang="en-US" dirty="0" err="1" smtClean="0"/>
              <a:t>taem</a:t>
            </a:r>
            <a:r>
              <a:rPr lang="en-US" dirty="0" smtClean="0"/>
              <a:t> (</a:t>
            </a:r>
            <a:r>
              <a:rPr lang="en-US" dirty="0" err="1" smtClean="0"/>
              <a:t>okedei</a:t>
            </a:r>
            <a:r>
              <a:rPr lang="en-US" dirty="0" smtClean="0"/>
              <a:t> el </a:t>
            </a:r>
            <a:r>
              <a:rPr lang="en-US" dirty="0" err="1" smtClean="0"/>
              <a:t>rak</a:t>
            </a:r>
            <a:r>
              <a:rPr lang="en-US" dirty="0" smtClean="0"/>
              <a:t> me a </a:t>
            </a:r>
            <a:r>
              <a:rPr lang="en-US" dirty="0" err="1" smtClean="0"/>
              <a:t>lechub</a:t>
            </a:r>
            <a:r>
              <a:rPr lang="en-US" dirty="0" smtClean="0"/>
              <a:t> eng </a:t>
            </a:r>
            <a:r>
              <a:rPr lang="en-US" dirty="0" err="1" smtClean="0"/>
              <a:t>betok</a:t>
            </a:r>
            <a:r>
              <a:rPr lang="en-US" dirty="0" smtClean="0"/>
              <a:t>)</a:t>
            </a:r>
          </a:p>
          <a:p>
            <a:pPr marL="0" indent="0">
              <a:buNone/>
            </a:pPr>
            <a:endParaRPr lang="en-US" dirty="0"/>
          </a:p>
          <a:p>
            <a:pPr marL="0" indent="0">
              <a:buNone/>
            </a:pPr>
            <a:endParaRPr lang="en-US" dirty="0" smtClean="0"/>
          </a:p>
          <a:p>
            <a:pPr marL="0" indent="0">
              <a:buNone/>
            </a:pPr>
            <a:endParaRPr lang="en-US" dirty="0" smtClean="0"/>
          </a:p>
          <a:p>
            <a:endParaRPr lang="en-US" dirty="0"/>
          </a:p>
        </p:txBody>
      </p:sp>
      <p:sp>
        <p:nvSpPr>
          <p:cNvPr id="5" name="TextBox 4"/>
          <p:cNvSpPr txBox="1"/>
          <p:nvPr/>
        </p:nvSpPr>
        <p:spPr>
          <a:xfrm>
            <a:off x="5557652" y="6401272"/>
            <a:ext cx="3586348" cy="369332"/>
          </a:xfrm>
          <a:prstGeom prst="rect">
            <a:avLst/>
          </a:prstGeom>
          <a:noFill/>
        </p:spPr>
        <p:txBody>
          <a:bodyPr wrap="square" rtlCol="0">
            <a:spAutoFit/>
          </a:bodyPr>
          <a:lstStyle/>
          <a:p>
            <a:r>
              <a:rPr lang="en-US"/>
              <a:t>https://scijinks.gov/climate-zones/</a:t>
            </a:r>
          </a:p>
        </p:txBody>
      </p:sp>
      <p:sp>
        <p:nvSpPr>
          <p:cNvPr id="6" name="TextBox 5"/>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337877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59" r="5674"/>
          <a:stretch/>
        </p:blipFill>
        <p:spPr>
          <a:xfrm>
            <a:off x="-11875" y="0"/>
            <a:ext cx="9155875" cy="6858000"/>
          </a:xfrm>
          <a:prstGeom prst="rect">
            <a:avLst/>
          </a:prstGeom>
        </p:spPr>
      </p:pic>
      <p:sp>
        <p:nvSpPr>
          <p:cNvPr id="2" name="Title 1"/>
          <p:cNvSpPr>
            <a:spLocks noGrp="1"/>
          </p:cNvSpPr>
          <p:nvPr>
            <p:ph type="title"/>
          </p:nvPr>
        </p:nvSpPr>
        <p:spPr>
          <a:xfrm>
            <a:off x="604900" y="-5466"/>
            <a:ext cx="7886700" cy="1325563"/>
          </a:xfrm>
        </p:spPr>
        <p:txBody>
          <a:bodyPr/>
          <a:lstStyle/>
          <a:p>
            <a:r>
              <a:rPr lang="en-US" dirty="0" err="1" smtClean="0"/>
              <a:t>Ngera</a:t>
            </a:r>
            <a:r>
              <a:rPr lang="en-US" dirty="0" smtClean="0"/>
              <a:t> a Ocean Acidification?</a:t>
            </a:r>
            <a:endParaRPr lang="en-US" dirty="0"/>
          </a:p>
        </p:txBody>
      </p:sp>
      <p:sp>
        <p:nvSpPr>
          <p:cNvPr id="5" name="TextBox 4"/>
          <p:cNvSpPr txBox="1"/>
          <p:nvPr/>
        </p:nvSpPr>
        <p:spPr>
          <a:xfrm>
            <a:off x="604900" y="1052320"/>
            <a:ext cx="8137656" cy="2246769"/>
          </a:xfrm>
          <a:prstGeom prst="rect">
            <a:avLst/>
          </a:prstGeom>
          <a:noFill/>
        </p:spPr>
        <p:txBody>
          <a:bodyPr wrap="square" rtlCol="0">
            <a:spAutoFit/>
          </a:bodyPr>
          <a:lstStyle/>
          <a:p>
            <a:r>
              <a:rPr lang="en-US" sz="2800" dirty="0" smtClean="0"/>
              <a:t>A </a:t>
            </a:r>
            <a:r>
              <a:rPr lang="en-US" sz="2800" dirty="0" err="1" smtClean="0"/>
              <a:t>klou</a:t>
            </a:r>
            <a:r>
              <a:rPr lang="en-US" sz="2800" dirty="0" smtClean="0"/>
              <a:t> el carbon dioxide el </a:t>
            </a:r>
            <a:r>
              <a:rPr lang="en-US" sz="2800" dirty="0" err="1" smtClean="0"/>
              <a:t>soiiseb</a:t>
            </a:r>
            <a:r>
              <a:rPr lang="en-US" sz="2800" dirty="0" smtClean="0"/>
              <a:t> </a:t>
            </a:r>
            <a:r>
              <a:rPr lang="en-US" sz="2800" dirty="0" err="1" smtClean="0"/>
              <a:t>er</a:t>
            </a:r>
            <a:r>
              <a:rPr lang="en-US" sz="2800" dirty="0" smtClean="0"/>
              <a:t> a </a:t>
            </a:r>
            <a:r>
              <a:rPr lang="en-US" sz="2800" dirty="0" err="1" smtClean="0"/>
              <a:t>daob</a:t>
            </a:r>
            <a:r>
              <a:rPr lang="en-US" sz="2800" dirty="0" smtClean="0"/>
              <a:t> a </a:t>
            </a:r>
            <a:r>
              <a:rPr lang="en-US" sz="2800" dirty="0" err="1" smtClean="0"/>
              <a:t>rullii</a:t>
            </a:r>
            <a:r>
              <a:rPr lang="en-US" sz="2800" dirty="0" smtClean="0"/>
              <a:t> a </a:t>
            </a:r>
            <a:r>
              <a:rPr lang="en-US" sz="2800" dirty="0" err="1" smtClean="0"/>
              <a:t>daob</a:t>
            </a:r>
            <a:r>
              <a:rPr lang="en-US" sz="2800" dirty="0" smtClean="0"/>
              <a:t> me </a:t>
            </a:r>
            <a:r>
              <a:rPr lang="en-US" sz="2800" dirty="0" err="1" smtClean="0"/>
              <a:t>ng</a:t>
            </a:r>
            <a:r>
              <a:rPr lang="en-US" sz="2800" dirty="0" smtClean="0"/>
              <a:t> mo </a:t>
            </a:r>
            <a:r>
              <a:rPr lang="en-US" sz="2800" dirty="0" err="1" smtClean="0"/>
              <a:t>ngodech</a:t>
            </a:r>
            <a:r>
              <a:rPr lang="en-US" sz="2800" dirty="0" smtClean="0"/>
              <a:t> a </a:t>
            </a:r>
            <a:r>
              <a:rPr lang="en-US" sz="2800" dirty="0" err="1" smtClean="0"/>
              <a:t>teletelel</a:t>
            </a:r>
            <a:r>
              <a:rPr lang="en-US" sz="2800" dirty="0" smtClean="0"/>
              <a:t> e mo </a:t>
            </a:r>
            <a:r>
              <a:rPr lang="en-US" sz="2800" dirty="0" err="1" smtClean="0"/>
              <a:t>uchul</a:t>
            </a:r>
            <a:r>
              <a:rPr lang="en-US" sz="2800" dirty="0" smtClean="0"/>
              <a:t> </a:t>
            </a:r>
            <a:r>
              <a:rPr lang="en-US" sz="2800" dirty="0" err="1" smtClean="0"/>
              <a:t>meng</a:t>
            </a:r>
            <a:r>
              <a:rPr lang="en-US" sz="2800" dirty="0" smtClean="0"/>
              <a:t> mo </a:t>
            </a:r>
            <a:r>
              <a:rPr lang="en-US" sz="2800" dirty="0" err="1" smtClean="0"/>
              <a:t>mekngit</a:t>
            </a:r>
            <a:r>
              <a:rPr lang="en-US" sz="2800" dirty="0" smtClean="0"/>
              <a:t> </a:t>
            </a:r>
            <a:r>
              <a:rPr lang="en-US" sz="2800" dirty="0" err="1" smtClean="0"/>
              <a:t>er</a:t>
            </a:r>
            <a:r>
              <a:rPr lang="en-US" sz="2800" dirty="0" smtClean="0"/>
              <a:t> a </a:t>
            </a:r>
            <a:r>
              <a:rPr lang="en-US" sz="2800" dirty="0" err="1" smtClean="0"/>
              <a:t>dellomel</a:t>
            </a:r>
            <a:r>
              <a:rPr lang="en-US" sz="2800" dirty="0" smtClean="0"/>
              <a:t> me a charm el </a:t>
            </a:r>
            <a:r>
              <a:rPr lang="en-US" sz="2800" dirty="0" err="1" smtClean="0"/>
              <a:t>kiei</a:t>
            </a:r>
            <a:r>
              <a:rPr lang="en-US" sz="2800" dirty="0" smtClean="0"/>
              <a:t> </a:t>
            </a:r>
            <a:r>
              <a:rPr lang="en-US" sz="2800" dirty="0" err="1" smtClean="0"/>
              <a:t>er</a:t>
            </a:r>
            <a:r>
              <a:rPr lang="en-US" sz="2800" dirty="0" smtClean="0"/>
              <a:t> a </a:t>
            </a:r>
            <a:r>
              <a:rPr lang="en-US" sz="2800" dirty="0" err="1" smtClean="0"/>
              <a:t>daob</a:t>
            </a:r>
            <a:r>
              <a:rPr lang="en-US" sz="2800" dirty="0" smtClean="0"/>
              <a:t>.</a:t>
            </a:r>
          </a:p>
          <a:p>
            <a:endParaRPr lang="en-US" sz="2800" dirty="0"/>
          </a:p>
          <a:p>
            <a:endParaRPr lang="en-US" sz="2800" dirty="0"/>
          </a:p>
        </p:txBody>
      </p:sp>
      <p:sp>
        <p:nvSpPr>
          <p:cNvPr id="7" name="TextBox 6"/>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093668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1252071" y="116631"/>
            <a:ext cx="10396071" cy="6776994"/>
            <a:chOff x="-1252071" y="116631"/>
            <a:chExt cx="10396071" cy="6776994"/>
          </a:xfrm>
        </p:grpSpPr>
        <p:sp>
          <p:nvSpPr>
            <p:cNvPr id="13" name="Rectangle 12"/>
            <p:cNvSpPr/>
            <p:nvPr/>
          </p:nvSpPr>
          <p:spPr>
            <a:xfrm>
              <a:off x="0" y="1838864"/>
              <a:ext cx="9144000" cy="5019136"/>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11" name="Oval 10"/>
            <p:cNvSpPr/>
            <p:nvPr/>
          </p:nvSpPr>
          <p:spPr>
            <a:xfrm>
              <a:off x="-1252071" y="943660"/>
              <a:ext cx="4691271" cy="17164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927652"/>
              <a:ext cx="3237321" cy="911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25" r="44927"/>
            <a:stretch/>
          </p:blipFill>
          <p:spPr>
            <a:xfrm>
              <a:off x="4" y="120231"/>
              <a:ext cx="3249192" cy="17583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16" y="1717747"/>
              <a:ext cx="819587" cy="8195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1321" y="1732848"/>
              <a:ext cx="734940" cy="7349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513" y="1999664"/>
              <a:ext cx="817480" cy="81748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4245" y="1724526"/>
              <a:ext cx="723634" cy="723634"/>
            </a:xfrm>
            <a:prstGeom prst="rect">
              <a:avLst/>
            </a:prstGeom>
          </p:spPr>
        </p:pic>
        <p:sp>
          <p:nvSpPr>
            <p:cNvPr id="14" name="TextBox 13"/>
            <p:cNvSpPr txBox="1"/>
            <p:nvPr/>
          </p:nvSpPr>
          <p:spPr>
            <a:xfrm>
              <a:off x="5051163" y="149698"/>
              <a:ext cx="3695879" cy="584775"/>
            </a:xfrm>
            <a:prstGeom prst="rect">
              <a:avLst/>
            </a:prstGeom>
            <a:noFill/>
          </p:spPr>
          <p:txBody>
            <a:bodyPr wrap="square" rtlCol="0">
              <a:spAutoFit/>
            </a:bodyPr>
            <a:lstStyle/>
            <a:p>
              <a:r>
                <a:rPr lang="en-US" sz="3200" dirty="0" smtClean="0"/>
                <a:t>Ocean Acidification</a:t>
              </a:r>
              <a:endParaRPr lang="en-US" sz="3200" dirty="0"/>
            </a:p>
          </p:txBody>
        </p:sp>
        <p:sp>
          <p:nvSpPr>
            <p:cNvPr id="15" name="Right Arrow 14"/>
            <p:cNvSpPr/>
            <p:nvPr/>
          </p:nvSpPr>
          <p:spPr>
            <a:xfrm>
              <a:off x="3371429" y="902831"/>
              <a:ext cx="438153" cy="312939"/>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3974977" y="1693201"/>
              <a:ext cx="925331" cy="347055"/>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3809582" y="603329"/>
              <a:ext cx="1241581" cy="77095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a:t>
              </a:r>
              <a:r>
                <a:rPr lang="en-US" sz="2800" b="1" baseline="-25000" dirty="0" smtClean="0">
                  <a:solidFill>
                    <a:schemeClr val="tx1"/>
                  </a:solidFill>
                </a:rPr>
                <a:t>2</a:t>
              </a:r>
              <a:endParaRPr lang="en-US" sz="2800" b="1" baseline="-25000" dirty="0">
                <a:solidFill>
                  <a:schemeClr val="tx1"/>
                </a:solidFill>
              </a:endParaRPr>
            </a:p>
          </p:txBody>
        </p:sp>
        <p:sp>
          <p:nvSpPr>
            <p:cNvPr id="19" name="Cloud 18"/>
            <p:cNvSpPr/>
            <p:nvPr/>
          </p:nvSpPr>
          <p:spPr>
            <a:xfrm>
              <a:off x="3194731" y="2355615"/>
              <a:ext cx="1241581" cy="77095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a:t>
              </a:r>
              <a:r>
                <a:rPr lang="en-US" sz="2800" b="1" baseline="-25000" dirty="0" smtClean="0">
                  <a:solidFill>
                    <a:schemeClr val="tx1"/>
                  </a:solidFill>
                </a:rPr>
                <a:t>2</a:t>
              </a:r>
              <a:endParaRPr lang="en-US" sz="2800" b="1" baseline="-25000" dirty="0">
                <a:solidFill>
                  <a:schemeClr val="tx1"/>
                </a:solidFill>
              </a:endParaRPr>
            </a:p>
          </p:txBody>
        </p:sp>
        <p:sp>
          <p:nvSpPr>
            <p:cNvPr id="21" name="Explosion 1 20"/>
            <p:cNvSpPr/>
            <p:nvPr/>
          </p:nvSpPr>
          <p:spPr>
            <a:xfrm>
              <a:off x="1154730" y="2963473"/>
              <a:ext cx="2664974" cy="18853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Carbonic Acid</a:t>
              </a:r>
              <a:endParaRPr lang="en-US" sz="2800" dirty="0">
                <a:solidFill>
                  <a:schemeClr val="tx1"/>
                </a:solidFill>
              </a:endParaRPr>
            </a:p>
          </p:txBody>
        </p:sp>
        <p:sp>
          <p:nvSpPr>
            <p:cNvPr id="25" name="Rounded Rectangle 24"/>
            <p:cNvSpPr/>
            <p:nvPr/>
          </p:nvSpPr>
          <p:spPr>
            <a:xfrm>
              <a:off x="6432105" y="4546790"/>
              <a:ext cx="2656573" cy="12332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Mechitechut</a:t>
              </a:r>
              <a:r>
                <a:rPr lang="en-US" dirty="0" smtClean="0">
                  <a:solidFill>
                    <a:schemeClr val="tx1"/>
                  </a:solidFill>
                </a:rPr>
                <a:t> me a </a:t>
              </a:r>
              <a:r>
                <a:rPr lang="en-US" dirty="0" err="1" smtClean="0">
                  <a:solidFill>
                    <a:schemeClr val="tx1"/>
                  </a:solidFill>
                </a:rPr>
                <a:t>lechub</a:t>
              </a:r>
              <a:r>
                <a:rPr lang="en-US" dirty="0" smtClean="0">
                  <a:solidFill>
                    <a:schemeClr val="tx1"/>
                  </a:solidFill>
                </a:rPr>
                <a:t> eng </a:t>
              </a:r>
              <a:r>
                <a:rPr lang="en-US" dirty="0" err="1" smtClean="0">
                  <a:solidFill>
                    <a:schemeClr val="tx1"/>
                  </a:solidFill>
                </a:rPr>
                <a:t>meliliut</a:t>
              </a:r>
              <a:r>
                <a:rPr lang="en-US" dirty="0" smtClean="0">
                  <a:solidFill>
                    <a:schemeClr val="tx1"/>
                  </a:solidFill>
                </a:rPr>
                <a:t> a </a:t>
              </a:r>
              <a:r>
                <a:rPr lang="en-US" dirty="0" err="1" smtClean="0">
                  <a:solidFill>
                    <a:schemeClr val="tx1"/>
                  </a:solidFill>
                </a:rPr>
                <a:t>kaiul</a:t>
              </a:r>
              <a:r>
                <a:rPr lang="en-US" dirty="0" smtClean="0">
                  <a:solidFill>
                    <a:schemeClr val="tx1"/>
                  </a:solidFill>
                </a:rPr>
                <a:t>. Mo </a:t>
              </a:r>
              <a:r>
                <a:rPr lang="en-US" dirty="0" err="1" smtClean="0">
                  <a:solidFill>
                    <a:schemeClr val="tx1"/>
                  </a:solidFill>
                </a:rPr>
                <a:t>mekngit</a:t>
              </a:r>
              <a:r>
                <a:rPr lang="en-US" dirty="0" smtClean="0">
                  <a:solidFill>
                    <a:schemeClr val="tx1"/>
                  </a:solidFill>
                </a:rPr>
                <a:t> a </a:t>
              </a:r>
              <a:r>
                <a:rPr lang="en-US" dirty="0" err="1" smtClean="0">
                  <a:solidFill>
                    <a:schemeClr val="tx1"/>
                  </a:solidFill>
                </a:rPr>
                <a:t>okurulel</a:t>
              </a:r>
              <a:r>
                <a:rPr lang="en-US" dirty="0" smtClean="0">
                  <a:solidFill>
                    <a:schemeClr val="tx1"/>
                  </a:solidFill>
                </a:rPr>
                <a:t> a </a:t>
              </a:r>
              <a:r>
                <a:rPr lang="en-US" dirty="0" err="1" smtClean="0">
                  <a:solidFill>
                    <a:schemeClr val="tx1"/>
                  </a:solidFill>
                </a:rPr>
                <a:t>chelemoll</a:t>
              </a:r>
              <a:endParaRPr lang="en-US" dirty="0">
                <a:solidFill>
                  <a:schemeClr val="tx1"/>
                </a:solidFill>
              </a:endParaRPr>
            </a:p>
          </p:txBody>
        </p:sp>
        <p:sp>
          <p:nvSpPr>
            <p:cNvPr id="26" name="Rounded Rectangle 25"/>
            <p:cNvSpPr/>
            <p:nvPr/>
          </p:nvSpPr>
          <p:spPr>
            <a:xfrm>
              <a:off x="6563876" y="2056657"/>
              <a:ext cx="2524802" cy="9828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 </a:t>
              </a:r>
              <a:r>
                <a:rPr lang="en-US" dirty="0" err="1" smtClean="0">
                  <a:solidFill>
                    <a:schemeClr val="tx1"/>
                  </a:solidFill>
                </a:rPr>
                <a:t>mekesai</a:t>
              </a:r>
              <a:r>
                <a:rPr lang="en-US" dirty="0" smtClean="0">
                  <a:solidFill>
                    <a:schemeClr val="tx1"/>
                  </a:solidFill>
                </a:rPr>
                <a:t> a </a:t>
              </a:r>
              <a:r>
                <a:rPr lang="en-US" dirty="0" err="1" smtClean="0">
                  <a:solidFill>
                    <a:schemeClr val="tx1"/>
                  </a:solidFill>
                </a:rPr>
                <a:t>ngikel</a:t>
              </a:r>
              <a:r>
                <a:rPr lang="en-US" dirty="0" smtClean="0">
                  <a:solidFill>
                    <a:schemeClr val="tx1"/>
                  </a:solidFill>
                </a:rPr>
                <a:t>, </a:t>
              </a:r>
              <a:r>
                <a:rPr lang="en-US" dirty="0" err="1" smtClean="0">
                  <a:solidFill>
                    <a:schemeClr val="tx1"/>
                  </a:solidFill>
                </a:rPr>
                <a:t>tellemall</a:t>
              </a:r>
              <a:r>
                <a:rPr lang="en-US" dirty="0" smtClean="0">
                  <a:solidFill>
                    <a:schemeClr val="tx1"/>
                  </a:solidFill>
                </a:rPr>
                <a:t> el mo </a:t>
              </a:r>
              <a:r>
                <a:rPr lang="en-US" dirty="0" err="1" smtClean="0">
                  <a:solidFill>
                    <a:schemeClr val="tx1"/>
                  </a:solidFill>
                </a:rPr>
                <a:t>er</a:t>
              </a:r>
              <a:r>
                <a:rPr lang="en-US" dirty="0" smtClean="0">
                  <a:solidFill>
                    <a:schemeClr val="tx1"/>
                  </a:solidFill>
                </a:rPr>
                <a:t> a </a:t>
              </a:r>
              <a:r>
                <a:rPr lang="en-US" dirty="0" err="1" smtClean="0">
                  <a:solidFill>
                    <a:schemeClr val="tx1"/>
                  </a:solidFill>
                </a:rPr>
                <a:t>omenged</a:t>
              </a:r>
              <a:r>
                <a:rPr lang="en-US" dirty="0" smtClean="0">
                  <a:solidFill>
                    <a:schemeClr val="tx1"/>
                  </a:solidFill>
                </a:rPr>
                <a:t> me a </a:t>
              </a:r>
              <a:r>
                <a:rPr lang="en-US" dirty="0" err="1" smtClean="0">
                  <a:solidFill>
                    <a:schemeClr val="tx1"/>
                  </a:solidFill>
                </a:rPr>
                <a:t>rechad</a:t>
              </a:r>
              <a:endParaRPr lang="en-US" dirty="0" smtClean="0">
                <a:solidFill>
                  <a:schemeClr val="tx1"/>
                </a:solidFill>
              </a:endParaRPr>
            </a:p>
          </p:txBody>
        </p:sp>
        <p:sp>
          <p:nvSpPr>
            <p:cNvPr id="27" name="Rounded Rectangle 26"/>
            <p:cNvSpPr/>
            <p:nvPr/>
          </p:nvSpPr>
          <p:spPr>
            <a:xfrm>
              <a:off x="115673" y="5542285"/>
              <a:ext cx="1753622" cy="71224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Decrease carbonate</a:t>
              </a:r>
              <a:endParaRPr lang="en-US" sz="2400" dirty="0">
                <a:solidFill>
                  <a:schemeClr val="tx1"/>
                </a:solidFill>
              </a:endParaRPr>
            </a:p>
          </p:txBody>
        </p:sp>
        <p:sp>
          <p:nvSpPr>
            <p:cNvPr id="28" name="Rounded Rectangle 27"/>
            <p:cNvSpPr/>
            <p:nvPr/>
          </p:nvSpPr>
          <p:spPr>
            <a:xfrm>
              <a:off x="2042538" y="5568349"/>
              <a:ext cx="1753622" cy="71224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Increase H+</a:t>
              </a:r>
              <a:endParaRPr lang="en-US" sz="2400" dirty="0">
                <a:solidFill>
                  <a:schemeClr val="tx1"/>
                </a:solidFill>
              </a:endParaRPr>
            </a:p>
          </p:txBody>
        </p:sp>
        <p:sp>
          <p:nvSpPr>
            <p:cNvPr id="20" name="Right Arrow 19"/>
            <p:cNvSpPr/>
            <p:nvPr/>
          </p:nvSpPr>
          <p:spPr>
            <a:xfrm rot="8895598">
              <a:off x="3377521" y="3225709"/>
              <a:ext cx="572284" cy="357211"/>
            </a:xfrm>
            <a:prstGeom prst="rightArrow">
              <a:avLst>
                <a:gd name="adj1" fmla="val 55724"/>
                <a:gd name="adj2" fmla="val 5000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467435" y="2608641"/>
              <a:ext cx="872667" cy="789562"/>
              <a:chOff x="4921463" y="3125580"/>
              <a:chExt cx="872667" cy="789562"/>
            </a:xfrm>
          </p:grpSpPr>
          <p:sp>
            <p:nvSpPr>
              <p:cNvPr id="33" name="Teardrop 32"/>
              <p:cNvSpPr/>
              <p:nvPr/>
            </p:nvSpPr>
            <p:spPr>
              <a:xfrm rot="18924951">
                <a:off x="4921463" y="3125580"/>
                <a:ext cx="790833" cy="789562"/>
              </a:xfrm>
              <a:prstGeom prst="teardrop">
                <a:avLst>
                  <a:gd name="adj" fmla="val 167366"/>
                </a:avLst>
              </a:prstGeom>
              <a:gradFill flip="none" rotWithShape="1">
                <a:gsLst>
                  <a:gs pos="0">
                    <a:schemeClr val="bg1"/>
                  </a:gs>
                  <a:gs pos="50000">
                    <a:srgbClr val="00B0F0"/>
                  </a:gs>
                  <a:gs pos="100000">
                    <a:srgbClr val="0070C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flipH="1">
                <a:off x="4951862" y="3192121"/>
                <a:ext cx="842268" cy="523220"/>
              </a:xfrm>
              <a:prstGeom prst="rect">
                <a:avLst/>
              </a:prstGeom>
              <a:noFill/>
            </p:spPr>
            <p:txBody>
              <a:bodyPr wrap="square" rtlCol="0">
                <a:spAutoFit/>
              </a:bodyPr>
              <a:lstStyle/>
              <a:p>
                <a:r>
                  <a:rPr lang="en-US" sz="2800" b="1" dirty="0" smtClean="0"/>
                  <a:t>H</a:t>
                </a:r>
                <a:r>
                  <a:rPr lang="en-US" sz="2800" b="1" baseline="-25000" dirty="0" smtClean="0"/>
                  <a:t>2</a:t>
                </a:r>
                <a:r>
                  <a:rPr lang="en-US" sz="2800" b="1" dirty="0" smtClean="0"/>
                  <a:t>O</a:t>
                </a:r>
                <a:endParaRPr lang="en-US" sz="2800" b="1" dirty="0"/>
              </a:p>
            </p:txBody>
          </p:sp>
        </p:grpSp>
        <p:sp>
          <p:nvSpPr>
            <p:cNvPr id="37" name="Right Arrow 36"/>
            <p:cNvSpPr/>
            <p:nvPr/>
          </p:nvSpPr>
          <p:spPr>
            <a:xfrm rot="1616651">
              <a:off x="3712919" y="4510774"/>
              <a:ext cx="1718162" cy="362965"/>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6200000">
              <a:off x="7260532" y="3641063"/>
              <a:ext cx="991839" cy="417770"/>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91147" y="2970782"/>
              <a:ext cx="1431395" cy="929905"/>
            </a:xfrm>
            <a:prstGeom prst="rect">
              <a:avLst/>
            </a:prstGeom>
          </p:spPr>
        </p:pic>
        <p:sp>
          <p:nvSpPr>
            <p:cNvPr id="42" name="Left-Up Arrow 41"/>
            <p:cNvSpPr/>
            <p:nvPr/>
          </p:nvSpPr>
          <p:spPr>
            <a:xfrm rot="5400000" flipH="1">
              <a:off x="428865" y="4168316"/>
              <a:ext cx="1198465" cy="1208741"/>
            </a:xfrm>
            <a:prstGeom prst="leftUpArrow">
              <a:avLst>
                <a:gd name="adj1" fmla="val 20819"/>
                <a:gd name="adj2" fmla="val 25000"/>
                <a:gd name="adj3" fmla="val 25000"/>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Up Arrow 42"/>
            <p:cNvSpPr/>
            <p:nvPr/>
          </p:nvSpPr>
          <p:spPr>
            <a:xfrm rot="17386780">
              <a:off x="2752369" y="4713956"/>
              <a:ext cx="856035" cy="562320"/>
            </a:xfrm>
            <a:prstGeom prst="leftUp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38135" b="64540" l="3722" r="33502"/>
                      </a14:imgEffect>
                      <a14:imgEffect>
                        <a14:colorTemperature colorTemp="3910"/>
                      </a14:imgEffect>
                      <a14:imgEffect>
                        <a14:saturation sat="0"/>
                      </a14:imgEffect>
                    </a14:imgLayer>
                  </a14:imgProps>
                </a:ext>
              </a:extLst>
            </a:blip>
            <a:srcRect t="34834" r="62776" b="32159"/>
            <a:stretch/>
          </p:blipFill>
          <p:spPr>
            <a:xfrm>
              <a:off x="6536069" y="5820443"/>
              <a:ext cx="985833" cy="848388"/>
            </a:xfrm>
            <a:prstGeom prst="rect">
              <a:avLst/>
            </a:prstGeom>
            <a:noFill/>
          </p:spPr>
        </p:pic>
        <p:pic>
          <p:nvPicPr>
            <p:cNvPr id="41" name="Picture 40"/>
            <p:cNvPicPr>
              <a:picLocks noChangeAspect="1"/>
            </p:cNvPicPr>
            <p:nvPr/>
          </p:nvPicPr>
          <p:blipFill>
            <a:blip r:embed="rId9" cstate="print">
              <a:extLst>
                <a:ext uri="{BEBA8EAE-BF5A-486C-A8C5-ECC9F3942E4B}">
                  <a14:imgProps xmlns:a14="http://schemas.microsoft.com/office/drawing/2010/main">
                    <a14:imgLayer r:embed="rId10">
                      <a14:imgEffect>
                        <a14:backgroundRemoval t="2293" b="97707" l="3168" r="89983"/>
                      </a14:imgEffect>
                    </a14:imgLayer>
                  </a14:imgProps>
                </a:ext>
                <a:ext uri="{28A0092B-C50C-407E-A947-70E740481C1C}">
                  <a14:useLocalDpi xmlns:a14="http://schemas.microsoft.com/office/drawing/2010/main" val="0"/>
                </a:ext>
              </a:extLst>
            </a:blip>
            <a:stretch>
              <a:fillRect/>
            </a:stretch>
          </p:blipFill>
          <p:spPr>
            <a:xfrm>
              <a:off x="5248624" y="4577036"/>
              <a:ext cx="1763142" cy="2040898"/>
            </a:xfrm>
            <a:prstGeom prst="rect">
              <a:avLst/>
            </a:prstGeom>
          </p:spPr>
        </p:pic>
        <p:pic>
          <p:nvPicPr>
            <p:cNvPr id="45" name="Picture 4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329" b="91370" l="10000" r="90000">
                          <a14:backgroundMark x1="318" y1="84296" x2="99841" y2="85553"/>
                          <a14:backgroundMark x1="98248" y1="86809" x2="98248" y2="99497"/>
                        </a14:backgroundRemoval>
                      </a14:imgEffect>
                    </a14:imgLayer>
                  </a14:imgProps>
                </a:ext>
                <a:ext uri="{28A0092B-C50C-407E-A947-70E740481C1C}">
                  <a14:useLocalDpi xmlns:a14="http://schemas.microsoft.com/office/drawing/2010/main" val="0"/>
                </a:ext>
              </a:extLst>
            </a:blip>
            <a:srcRect t="13699"/>
            <a:stretch/>
          </p:blipFill>
          <p:spPr>
            <a:xfrm>
              <a:off x="7138487" y="706557"/>
              <a:ext cx="1561080" cy="1707641"/>
            </a:xfrm>
            <a:prstGeom prst="rect">
              <a:avLst/>
            </a:prstGeom>
          </p:spPr>
        </p:pic>
        <p:grpSp>
          <p:nvGrpSpPr>
            <p:cNvPr id="49" name="Group 48"/>
            <p:cNvGrpSpPr/>
            <p:nvPr/>
          </p:nvGrpSpPr>
          <p:grpSpPr>
            <a:xfrm>
              <a:off x="4422334" y="3732386"/>
              <a:ext cx="1214138" cy="867530"/>
              <a:chOff x="5564049" y="814860"/>
              <a:chExt cx="1194300" cy="902887"/>
            </a:xfrm>
          </p:grpSpPr>
          <p:sp>
            <p:nvSpPr>
              <p:cNvPr id="48" name="Rounded Rectangle 47"/>
              <p:cNvSpPr/>
              <p:nvPr/>
            </p:nvSpPr>
            <p:spPr>
              <a:xfrm>
                <a:off x="5564049" y="814860"/>
                <a:ext cx="1194300" cy="9028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rPr>
                  <a:t>pH</a:t>
                </a:r>
                <a:endParaRPr lang="en-US" sz="2800" b="1" dirty="0">
                  <a:solidFill>
                    <a:schemeClr val="bg1"/>
                  </a:solidFill>
                </a:endParaRPr>
              </a:p>
            </p:txBody>
          </p:sp>
          <p:sp>
            <p:nvSpPr>
              <p:cNvPr id="46" name="Down Arrow 45"/>
              <p:cNvSpPr/>
              <p:nvPr/>
            </p:nvSpPr>
            <p:spPr>
              <a:xfrm>
                <a:off x="6165532" y="943890"/>
                <a:ext cx="497362" cy="66268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115673" y="116631"/>
              <a:ext cx="458780" cy="523220"/>
            </a:xfrm>
            <a:prstGeom prst="rect">
              <a:avLst/>
            </a:prstGeom>
            <a:noFill/>
          </p:spPr>
          <p:txBody>
            <a:bodyPr wrap="none" rtlCol="0">
              <a:spAutoFit/>
            </a:bodyPr>
            <a:lstStyle/>
            <a:p>
              <a:r>
                <a:rPr lang="en-US" sz="2800" dirty="0" smtClean="0"/>
                <a:t>1.</a:t>
              </a:r>
              <a:endParaRPr lang="en-US" sz="2800" dirty="0"/>
            </a:p>
          </p:txBody>
        </p:sp>
        <p:sp>
          <p:nvSpPr>
            <p:cNvPr id="52" name="TextBox 51"/>
            <p:cNvSpPr txBox="1"/>
            <p:nvPr/>
          </p:nvSpPr>
          <p:spPr>
            <a:xfrm>
              <a:off x="1207244" y="2773824"/>
              <a:ext cx="458780" cy="523220"/>
            </a:xfrm>
            <a:prstGeom prst="rect">
              <a:avLst/>
            </a:prstGeom>
            <a:noFill/>
          </p:spPr>
          <p:txBody>
            <a:bodyPr wrap="none" rtlCol="0">
              <a:spAutoFit/>
            </a:bodyPr>
            <a:lstStyle/>
            <a:p>
              <a:r>
                <a:rPr lang="en-US" sz="2800" dirty="0" smtClean="0"/>
                <a:t>2.</a:t>
              </a:r>
              <a:endParaRPr lang="en-US" sz="2800" dirty="0"/>
            </a:p>
          </p:txBody>
        </p:sp>
        <p:sp>
          <p:nvSpPr>
            <p:cNvPr id="53" name="TextBox 52"/>
            <p:cNvSpPr txBox="1"/>
            <p:nvPr/>
          </p:nvSpPr>
          <p:spPr>
            <a:xfrm>
              <a:off x="6243371" y="4129256"/>
              <a:ext cx="458780" cy="523220"/>
            </a:xfrm>
            <a:prstGeom prst="rect">
              <a:avLst/>
            </a:prstGeom>
            <a:noFill/>
          </p:spPr>
          <p:txBody>
            <a:bodyPr wrap="none" rtlCol="0">
              <a:spAutoFit/>
            </a:bodyPr>
            <a:lstStyle/>
            <a:p>
              <a:r>
                <a:rPr lang="en-US" sz="2800" dirty="0" smtClean="0"/>
                <a:t>3.</a:t>
              </a:r>
              <a:endParaRPr lang="en-US" sz="2800" dirty="0"/>
            </a:p>
          </p:txBody>
        </p:sp>
        <p:sp>
          <p:nvSpPr>
            <p:cNvPr id="54" name="TextBox 53"/>
            <p:cNvSpPr txBox="1"/>
            <p:nvPr/>
          </p:nvSpPr>
          <p:spPr>
            <a:xfrm>
              <a:off x="6130195" y="1786423"/>
              <a:ext cx="458780" cy="523220"/>
            </a:xfrm>
            <a:prstGeom prst="rect">
              <a:avLst/>
            </a:prstGeom>
            <a:noFill/>
          </p:spPr>
          <p:txBody>
            <a:bodyPr wrap="none" rtlCol="0">
              <a:spAutoFit/>
            </a:bodyPr>
            <a:lstStyle/>
            <a:p>
              <a:r>
                <a:rPr lang="en-US" sz="2800" dirty="0" smtClean="0"/>
                <a:t>4.</a:t>
              </a:r>
              <a:endParaRPr lang="en-US" sz="2800" dirty="0"/>
            </a:p>
          </p:txBody>
        </p:sp>
        <p:sp>
          <p:nvSpPr>
            <p:cNvPr id="55" name="TextBox 54"/>
            <p:cNvSpPr txBox="1"/>
            <p:nvPr/>
          </p:nvSpPr>
          <p:spPr>
            <a:xfrm>
              <a:off x="3772465" y="6524293"/>
              <a:ext cx="5371535" cy="369332"/>
            </a:xfrm>
            <a:prstGeom prst="rect">
              <a:avLst/>
            </a:prstGeom>
            <a:noFill/>
          </p:spPr>
          <p:txBody>
            <a:bodyPr wrap="none" rtlCol="0">
              <a:spAutoFit/>
            </a:bodyPr>
            <a:lstStyle/>
            <a:p>
              <a:r>
                <a:rPr lang="en-US" dirty="0"/>
                <a:t>https://www.shapeoflife.org/resources/climate-change</a:t>
              </a:r>
            </a:p>
          </p:txBody>
        </p:sp>
      </p:grpSp>
      <p:sp>
        <p:nvSpPr>
          <p:cNvPr id="47" name="TextBox 46"/>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232888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176" b="47581"/>
          <a:stretch/>
        </p:blipFill>
        <p:spPr>
          <a:xfrm>
            <a:off x="0" y="3412273"/>
            <a:ext cx="9144000" cy="3445727"/>
          </a:xfrm>
          <a:prstGeom prst="rect">
            <a:avLst/>
          </a:prstGeom>
        </p:spPr>
      </p:pic>
      <p:sp>
        <p:nvSpPr>
          <p:cNvPr id="2" name="Title 1"/>
          <p:cNvSpPr>
            <a:spLocks noGrp="1"/>
          </p:cNvSpPr>
          <p:nvPr>
            <p:ph type="title"/>
          </p:nvPr>
        </p:nvSpPr>
        <p:spPr>
          <a:xfrm>
            <a:off x="424146" y="0"/>
            <a:ext cx="7886700" cy="1325563"/>
          </a:xfrm>
        </p:spPr>
        <p:txBody>
          <a:bodyPr/>
          <a:lstStyle/>
          <a:p>
            <a:r>
              <a:rPr lang="en-US" dirty="0" err="1" smtClean="0"/>
              <a:t>Ngera</a:t>
            </a:r>
            <a:r>
              <a:rPr lang="en-US" dirty="0" smtClean="0"/>
              <a:t> a Ocean Acidification?</a:t>
            </a:r>
            <a:endParaRPr lang="en-US" dirty="0"/>
          </a:p>
        </p:txBody>
      </p:sp>
      <p:sp>
        <p:nvSpPr>
          <p:cNvPr id="5" name="TextBox 4"/>
          <p:cNvSpPr txBox="1"/>
          <p:nvPr/>
        </p:nvSpPr>
        <p:spPr>
          <a:xfrm>
            <a:off x="387510" y="1147144"/>
            <a:ext cx="8368980" cy="2677656"/>
          </a:xfrm>
          <a:prstGeom prst="rect">
            <a:avLst/>
          </a:prstGeom>
          <a:noFill/>
        </p:spPr>
        <p:txBody>
          <a:bodyPr wrap="square" rtlCol="0">
            <a:spAutoFit/>
          </a:bodyPr>
          <a:lstStyle/>
          <a:p>
            <a:r>
              <a:rPr lang="en-US" sz="2800" dirty="0" err="1" smtClean="0"/>
              <a:t>Mese</a:t>
            </a:r>
            <a:r>
              <a:rPr lang="en-US" sz="2800" dirty="0" smtClean="0"/>
              <a:t> el </a:t>
            </a:r>
            <a:r>
              <a:rPr lang="en-US" sz="2800" dirty="0" err="1" smtClean="0"/>
              <a:t>lorael</a:t>
            </a:r>
            <a:r>
              <a:rPr lang="en-US" sz="2800" dirty="0" smtClean="0"/>
              <a:t> el mo </a:t>
            </a:r>
            <a:r>
              <a:rPr lang="en-US" sz="2800" dirty="0" err="1" smtClean="0"/>
              <a:t>klou</a:t>
            </a:r>
            <a:r>
              <a:rPr lang="en-US" sz="2800" dirty="0" smtClean="0"/>
              <a:t> a carbon dioxide </a:t>
            </a:r>
            <a:r>
              <a:rPr lang="en-US" sz="2800" dirty="0" err="1" smtClean="0"/>
              <a:t>er</a:t>
            </a:r>
            <a:r>
              <a:rPr lang="en-US" sz="2800" dirty="0" smtClean="0"/>
              <a:t> a </a:t>
            </a:r>
            <a:r>
              <a:rPr lang="en-US" sz="2800" dirty="0" err="1" smtClean="0"/>
              <a:t>eolt</a:t>
            </a:r>
            <a:r>
              <a:rPr lang="en-US" sz="2800" dirty="0" smtClean="0"/>
              <a:t> me a </a:t>
            </a:r>
            <a:r>
              <a:rPr lang="en-US" sz="2800" dirty="0" err="1" smtClean="0"/>
              <a:t>daob</a:t>
            </a:r>
            <a:r>
              <a:rPr lang="en-US" sz="2800" dirty="0" smtClean="0"/>
              <a:t>, eng </a:t>
            </a:r>
            <a:r>
              <a:rPr lang="en-US" sz="2800" dirty="0" err="1" smtClean="0"/>
              <a:t>ngar</a:t>
            </a:r>
            <a:r>
              <a:rPr lang="en-US" sz="2800" dirty="0" smtClean="0"/>
              <a:t> </a:t>
            </a:r>
            <a:r>
              <a:rPr lang="en-US" sz="2800" dirty="0" err="1" smtClean="0"/>
              <a:t>er</a:t>
            </a:r>
            <a:r>
              <a:rPr lang="en-US" sz="2800" dirty="0" smtClean="0"/>
              <a:t> a </a:t>
            </a:r>
            <a:r>
              <a:rPr lang="en-US" sz="2800" dirty="0" err="1" smtClean="0"/>
              <a:t>ulaoch</a:t>
            </a:r>
            <a:r>
              <a:rPr lang="en-US" sz="2800" dirty="0" smtClean="0"/>
              <a:t> el </a:t>
            </a:r>
            <a:r>
              <a:rPr lang="en-US" sz="2800" dirty="0" err="1" smtClean="0"/>
              <a:t>kmo</a:t>
            </a:r>
            <a:r>
              <a:rPr lang="en-US" sz="2800" dirty="0" smtClean="0"/>
              <a:t> a </a:t>
            </a:r>
            <a:r>
              <a:rPr lang="en-US" sz="2800" dirty="0" err="1" smtClean="0"/>
              <a:t>daob</a:t>
            </a:r>
            <a:r>
              <a:rPr lang="en-US" sz="2800" dirty="0" smtClean="0"/>
              <a:t> a mo acidic.</a:t>
            </a:r>
          </a:p>
          <a:p>
            <a:endParaRPr lang="en-US" sz="2800" dirty="0"/>
          </a:p>
          <a:p>
            <a:r>
              <a:rPr lang="en-US" sz="2800" dirty="0" smtClean="0"/>
              <a:t>A pH scale a </a:t>
            </a:r>
            <a:r>
              <a:rPr lang="en-US" sz="2800" dirty="0" err="1" smtClean="0"/>
              <a:t>doba</a:t>
            </a:r>
            <a:r>
              <a:rPr lang="en-US" sz="2800" dirty="0" smtClean="0"/>
              <a:t> el </a:t>
            </a:r>
            <a:r>
              <a:rPr lang="en-US" sz="2800" dirty="0" err="1" smtClean="0"/>
              <a:t>meluk</a:t>
            </a:r>
            <a:r>
              <a:rPr lang="en-US" sz="2800" dirty="0" smtClean="0"/>
              <a:t> </a:t>
            </a:r>
            <a:r>
              <a:rPr lang="en-US" sz="2800" dirty="0" err="1" smtClean="0"/>
              <a:t>er</a:t>
            </a:r>
            <a:r>
              <a:rPr lang="en-US" sz="2800" dirty="0" smtClean="0"/>
              <a:t> a </a:t>
            </a:r>
            <a:r>
              <a:rPr lang="en-US" sz="2800" dirty="0" err="1" smtClean="0"/>
              <a:t>klungel</a:t>
            </a:r>
            <a:r>
              <a:rPr lang="en-US" sz="2800" dirty="0" smtClean="0"/>
              <a:t> a acid </a:t>
            </a:r>
            <a:r>
              <a:rPr lang="en-US" sz="2800" dirty="0" err="1" smtClean="0"/>
              <a:t>er</a:t>
            </a:r>
            <a:r>
              <a:rPr lang="en-US" sz="2800" dirty="0" smtClean="0"/>
              <a:t> a </a:t>
            </a:r>
            <a:r>
              <a:rPr lang="en-US" sz="2800" dirty="0" err="1" smtClean="0"/>
              <a:t>ralm</a:t>
            </a:r>
            <a:r>
              <a:rPr lang="en-US" sz="2800" dirty="0" smtClean="0"/>
              <a:t> el </a:t>
            </a:r>
            <a:r>
              <a:rPr lang="en-US" sz="2800" dirty="0" err="1" smtClean="0"/>
              <a:t>ochotii</a:t>
            </a:r>
            <a:r>
              <a:rPr lang="en-US" sz="2800" dirty="0" smtClean="0"/>
              <a:t> el </a:t>
            </a:r>
            <a:r>
              <a:rPr lang="en-US" sz="2800" dirty="0" err="1" smtClean="0"/>
              <a:t>kmo</a:t>
            </a:r>
            <a:r>
              <a:rPr lang="en-US" sz="2800" dirty="0" smtClean="0"/>
              <a:t> ng acidic me a </a:t>
            </a:r>
            <a:r>
              <a:rPr lang="en-US" sz="2800" dirty="0" err="1" smtClean="0"/>
              <a:t>lechub</a:t>
            </a:r>
            <a:r>
              <a:rPr lang="en-US" sz="2800" dirty="0" smtClean="0"/>
              <a:t> </a:t>
            </a:r>
            <a:r>
              <a:rPr lang="en-US" sz="2800" dirty="0" err="1" smtClean="0"/>
              <a:t>eng</a:t>
            </a:r>
            <a:r>
              <a:rPr lang="en-US" sz="2800" dirty="0" smtClean="0"/>
              <a:t> basic.</a:t>
            </a:r>
          </a:p>
          <a:p>
            <a:endParaRPr lang="en-US" sz="2800" dirty="0"/>
          </a:p>
        </p:txBody>
      </p:sp>
      <p:sp>
        <p:nvSpPr>
          <p:cNvPr id="6" name="TextBox 5"/>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264736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72760"/>
            <a:ext cx="7886700" cy="1325563"/>
          </a:xfrm>
        </p:spPr>
        <p:txBody>
          <a:bodyPr/>
          <a:lstStyle/>
          <a:p>
            <a:r>
              <a:rPr lang="en-US" dirty="0" smtClean="0"/>
              <a:t>Ocean Acidification: What is pH?</a:t>
            </a:r>
            <a:endParaRPr lang="en-US" dirty="0"/>
          </a:p>
        </p:txBody>
      </p:sp>
      <p:sp>
        <p:nvSpPr>
          <p:cNvPr id="6" name="TextBox 5"/>
          <p:cNvSpPr txBox="1"/>
          <p:nvPr/>
        </p:nvSpPr>
        <p:spPr>
          <a:xfrm>
            <a:off x="392514" y="1192291"/>
            <a:ext cx="6306540" cy="3416320"/>
          </a:xfrm>
          <a:prstGeom prst="rect">
            <a:avLst/>
          </a:prstGeom>
          <a:noFill/>
        </p:spPr>
        <p:txBody>
          <a:bodyPr wrap="square" rtlCol="0">
            <a:spAutoFit/>
          </a:bodyPr>
          <a:lstStyle/>
          <a:p>
            <a:r>
              <a:rPr lang="en-US" sz="2400" dirty="0" smtClean="0"/>
              <a:t>Ng </a:t>
            </a:r>
            <a:r>
              <a:rPr lang="en-US" sz="2400" dirty="0" err="1" smtClean="0"/>
              <a:t>ngerang</a:t>
            </a:r>
            <a:r>
              <a:rPr lang="en-US" sz="2400" dirty="0" smtClean="0"/>
              <a:t> a pH?</a:t>
            </a:r>
          </a:p>
          <a:p>
            <a:r>
              <a:rPr lang="en-US" sz="2400" dirty="0" smtClean="0"/>
              <a:t>Ng potential </a:t>
            </a:r>
            <a:r>
              <a:rPr lang="en-US" sz="2400" dirty="0" err="1" smtClean="0"/>
              <a:t>er</a:t>
            </a:r>
            <a:r>
              <a:rPr lang="en-US" sz="2400" dirty="0" smtClean="0"/>
              <a:t> a hydrogen.</a:t>
            </a:r>
          </a:p>
          <a:p>
            <a:r>
              <a:rPr lang="en-US" sz="2400" dirty="0" err="1" smtClean="0"/>
              <a:t>Cheldellel</a:t>
            </a:r>
            <a:r>
              <a:rPr lang="en-US" sz="2400" dirty="0" smtClean="0"/>
              <a:t> a protons (H+, hydrogen ions) el </a:t>
            </a:r>
            <a:r>
              <a:rPr lang="en-US" sz="2400" dirty="0" err="1" smtClean="0"/>
              <a:t>ngar</a:t>
            </a:r>
            <a:r>
              <a:rPr lang="en-US" sz="2400" dirty="0" smtClean="0"/>
              <a:t> </a:t>
            </a:r>
            <a:r>
              <a:rPr lang="en-US" sz="2400" dirty="0" err="1" smtClean="0"/>
              <a:t>er</a:t>
            </a:r>
            <a:r>
              <a:rPr lang="en-US" sz="2400" dirty="0" smtClean="0"/>
              <a:t> a </a:t>
            </a:r>
            <a:r>
              <a:rPr lang="en-US" sz="2400" dirty="0" err="1" smtClean="0"/>
              <a:t>chelsel</a:t>
            </a:r>
            <a:r>
              <a:rPr lang="en-US" sz="2400" dirty="0" smtClean="0"/>
              <a:t> a solution.</a:t>
            </a:r>
          </a:p>
          <a:p>
            <a:endParaRPr lang="en-US" sz="2400" dirty="0" smtClean="0"/>
          </a:p>
          <a:p>
            <a:r>
              <a:rPr lang="en-US" sz="2400" dirty="0" err="1" smtClean="0"/>
              <a:t>Ke</a:t>
            </a:r>
            <a:r>
              <a:rPr lang="en-US" sz="2400" dirty="0" smtClean="0"/>
              <a:t> </a:t>
            </a:r>
            <a:r>
              <a:rPr lang="en-US" sz="2400" dirty="0" err="1" smtClean="0"/>
              <a:t>dousbech</a:t>
            </a:r>
            <a:r>
              <a:rPr lang="en-US" sz="2400" dirty="0" smtClean="0"/>
              <a:t> </a:t>
            </a:r>
            <a:r>
              <a:rPr lang="en-US" sz="2400" dirty="0" err="1" smtClean="0"/>
              <a:t>er</a:t>
            </a:r>
            <a:r>
              <a:rPr lang="en-US" sz="2400" dirty="0" smtClean="0"/>
              <a:t> </a:t>
            </a:r>
            <a:r>
              <a:rPr lang="en-US" sz="2400" dirty="0" err="1" smtClean="0"/>
              <a:t>ngii</a:t>
            </a:r>
            <a:r>
              <a:rPr lang="en-US" sz="2400" dirty="0" smtClean="0"/>
              <a:t> el </a:t>
            </a:r>
            <a:r>
              <a:rPr lang="en-US" sz="2400" dirty="0" err="1" smtClean="0"/>
              <a:t>merritel</a:t>
            </a:r>
            <a:r>
              <a:rPr lang="en-US" sz="2400" dirty="0" smtClean="0"/>
              <a:t> el </a:t>
            </a:r>
            <a:r>
              <a:rPr lang="en-US" sz="2400" dirty="0" err="1" smtClean="0"/>
              <a:t>kmo</a:t>
            </a:r>
            <a:r>
              <a:rPr lang="en-US" sz="2400" dirty="0" smtClean="0"/>
              <a:t> a </a:t>
            </a:r>
            <a:r>
              <a:rPr lang="en-US" sz="2400" dirty="0" err="1" smtClean="0"/>
              <a:t>ralm</a:t>
            </a:r>
            <a:r>
              <a:rPr lang="en-US" sz="2400" dirty="0" smtClean="0"/>
              <a:t> </a:t>
            </a:r>
            <a:r>
              <a:rPr lang="en-US" sz="2400" dirty="0" err="1" smtClean="0"/>
              <a:t>ng</a:t>
            </a:r>
            <a:r>
              <a:rPr lang="en-US" sz="2400" dirty="0" smtClean="0"/>
              <a:t> acidic me a </a:t>
            </a:r>
            <a:r>
              <a:rPr lang="en-US" sz="2400" dirty="0" err="1" smtClean="0"/>
              <a:t>lechub</a:t>
            </a:r>
            <a:r>
              <a:rPr lang="en-US" sz="2400" dirty="0" smtClean="0"/>
              <a:t> eng basic.</a:t>
            </a:r>
          </a:p>
          <a:p>
            <a:endParaRPr lang="en-US" sz="2400" dirty="0"/>
          </a:p>
          <a:p>
            <a:endParaRPr lang="en-US" sz="2400" dirty="0"/>
          </a:p>
        </p:txBody>
      </p:sp>
      <p:cxnSp>
        <p:nvCxnSpPr>
          <p:cNvPr id="9" name="Straight Arrow Connector 8"/>
          <p:cNvCxnSpPr/>
          <p:nvPr/>
        </p:nvCxnSpPr>
        <p:spPr>
          <a:xfrm>
            <a:off x="7422077" y="1341270"/>
            <a:ext cx="0" cy="511826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91944" y="5997039"/>
            <a:ext cx="444352" cy="707886"/>
          </a:xfrm>
          <a:prstGeom prst="rect">
            <a:avLst/>
          </a:prstGeom>
          <a:noFill/>
        </p:spPr>
        <p:txBody>
          <a:bodyPr wrap="none" rtlCol="0">
            <a:spAutoFit/>
          </a:bodyPr>
          <a:lstStyle/>
          <a:p>
            <a:r>
              <a:rPr lang="en-US" sz="4000" b="1" dirty="0" smtClean="0"/>
              <a:t>0</a:t>
            </a:r>
            <a:endParaRPr lang="en-US" sz="4000" b="1" dirty="0"/>
          </a:p>
        </p:txBody>
      </p:sp>
      <p:sp>
        <p:nvSpPr>
          <p:cNvPr id="13" name="TextBox 12"/>
          <p:cNvSpPr txBox="1"/>
          <p:nvPr/>
        </p:nvSpPr>
        <p:spPr>
          <a:xfrm>
            <a:off x="6532257" y="1192291"/>
            <a:ext cx="704039" cy="707886"/>
          </a:xfrm>
          <a:prstGeom prst="rect">
            <a:avLst/>
          </a:prstGeom>
          <a:noFill/>
        </p:spPr>
        <p:txBody>
          <a:bodyPr wrap="none" rtlCol="0">
            <a:spAutoFit/>
          </a:bodyPr>
          <a:lstStyle/>
          <a:p>
            <a:r>
              <a:rPr lang="en-US" sz="4000" b="1" dirty="0" smtClean="0"/>
              <a:t>14</a:t>
            </a:r>
            <a:endParaRPr lang="en-US" sz="4000" b="1" dirty="0"/>
          </a:p>
        </p:txBody>
      </p:sp>
      <p:sp>
        <p:nvSpPr>
          <p:cNvPr id="14" name="TextBox 13"/>
          <p:cNvSpPr txBox="1"/>
          <p:nvPr/>
        </p:nvSpPr>
        <p:spPr>
          <a:xfrm>
            <a:off x="6800410" y="3546459"/>
            <a:ext cx="435886" cy="707886"/>
          </a:xfrm>
          <a:prstGeom prst="rect">
            <a:avLst/>
          </a:prstGeom>
          <a:noFill/>
        </p:spPr>
        <p:txBody>
          <a:bodyPr wrap="square" rtlCol="0">
            <a:spAutoFit/>
          </a:bodyPr>
          <a:lstStyle/>
          <a:p>
            <a:r>
              <a:rPr lang="en-US" sz="4000" b="1" dirty="0" smtClean="0"/>
              <a:t>7</a:t>
            </a:r>
            <a:endParaRPr lang="en-US" sz="4000" b="1" dirty="0"/>
          </a:p>
        </p:txBody>
      </p:sp>
      <p:sp>
        <p:nvSpPr>
          <p:cNvPr id="15" name="TextBox 14"/>
          <p:cNvSpPr txBox="1"/>
          <p:nvPr/>
        </p:nvSpPr>
        <p:spPr>
          <a:xfrm>
            <a:off x="7512351" y="1192291"/>
            <a:ext cx="1387367" cy="954107"/>
          </a:xfrm>
          <a:prstGeom prst="rect">
            <a:avLst/>
          </a:prstGeom>
          <a:noFill/>
        </p:spPr>
        <p:txBody>
          <a:bodyPr wrap="none" rtlCol="0">
            <a:spAutoFit/>
          </a:bodyPr>
          <a:lstStyle/>
          <a:p>
            <a:r>
              <a:rPr lang="en-US" sz="2800" b="1" dirty="0" smtClean="0"/>
              <a:t>Basic or</a:t>
            </a:r>
          </a:p>
          <a:p>
            <a:r>
              <a:rPr lang="en-US" sz="2800" b="1" dirty="0" smtClean="0"/>
              <a:t>Alkaline</a:t>
            </a:r>
            <a:endParaRPr lang="en-US" sz="2800" b="1" dirty="0"/>
          </a:p>
        </p:txBody>
      </p:sp>
      <p:sp>
        <p:nvSpPr>
          <p:cNvPr id="16" name="TextBox 15"/>
          <p:cNvSpPr txBox="1"/>
          <p:nvPr/>
        </p:nvSpPr>
        <p:spPr>
          <a:xfrm>
            <a:off x="7564654" y="3638792"/>
            <a:ext cx="1306896" cy="523220"/>
          </a:xfrm>
          <a:prstGeom prst="rect">
            <a:avLst/>
          </a:prstGeom>
          <a:noFill/>
        </p:spPr>
        <p:txBody>
          <a:bodyPr wrap="none" rtlCol="0">
            <a:spAutoFit/>
          </a:bodyPr>
          <a:lstStyle/>
          <a:p>
            <a:r>
              <a:rPr lang="en-US" sz="2800" b="1" dirty="0" smtClean="0"/>
              <a:t>Neutral</a:t>
            </a:r>
            <a:endParaRPr lang="en-US" sz="2800" b="1" dirty="0"/>
          </a:p>
        </p:txBody>
      </p:sp>
      <p:sp>
        <p:nvSpPr>
          <p:cNvPr id="17" name="TextBox 16"/>
          <p:cNvSpPr txBox="1"/>
          <p:nvPr/>
        </p:nvSpPr>
        <p:spPr>
          <a:xfrm>
            <a:off x="7564654" y="6089372"/>
            <a:ext cx="1072730" cy="523220"/>
          </a:xfrm>
          <a:prstGeom prst="rect">
            <a:avLst/>
          </a:prstGeom>
          <a:noFill/>
        </p:spPr>
        <p:txBody>
          <a:bodyPr wrap="none" rtlCol="0">
            <a:spAutoFit/>
          </a:bodyPr>
          <a:lstStyle/>
          <a:p>
            <a:r>
              <a:rPr lang="en-US" sz="2800" b="1" dirty="0" smtClean="0"/>
              <a:t>Acidic</a:t>
            </a:r>
            <a:endParaRPr lang="en-US" sz="2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738" y="3811175"/>
            <a:ext cx="4616091" cy="3020405"/>
          </a:xfrm>
          <a:prstGeom prst="rect">
            <a:avLst/>
          </a:prstGeom>
        </p:spPr>
      </p:pic>
      <p:sp>
        <p:nvSpPr>
          <p:cNvPr id="18" name="TextBox 17"/>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586721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72760"/>
            <a:ext cx="7886700" cy="1325563"/>
          </a:xfrm>
        </p:spPr>
        <p:txBody>
          <a:bodyPr/>
          <a:lstStyle/>
          <a:p>
            <a:r>
              <a:rPr lang="en-US" dirty="0" smtClean="0"/>
              <a:t>Ocean Acidification: What is pH?</a:t>
            </a:r>
            <a:endParaRPr lang="en-US" dirty="0"/>
          </a:p>
        </p:txBody>
      </p:sp>
      <p:sp>
        <p:nvSpPr>
          <p:cNvPr id="6" name="TextBox 5"/>
          <p:cNvSpPr txBox="1"/>
          <p:nvPr/>
        </p:nvSpPr>
        <p:spPr>
          <a:xfrm>
            <a:off x="392514" y="1311041"/>
            <a:ext cx="6306540" cy="830997"/>
          </a:xfrm>
          <a:prstGeom prst="rect">
            <a:avLst/>
          </a:prstGeom>
          <a:noFill/>
        </p:spPr>
        <p:txBody>
          <a:bodyPr wrap="square" rtlCol="0">
            <a:spAutoFit/>
          </a:bodyPr>
          <a:lstStyle/>
          <a:p>
            <a:r>
              <a:rPr lang="en-US" sz="2400" dirty="0" smtClean="0"/>
              <a:t>A basic solution has a low H+ concentration, less than that of pure water (8-14 pH)</a:t>
            </a:r>
            <a:endParaRPr lang="en-US" sz="2400" dirty="0"/>
          </a:p>
        </p:txBody>
      </p:sp>
      <p:cxnSp>
        <p:nvCxnSpPr>
          <p:cNvPr id="9" name="Straight Arrow Connector 8"/>
          <p:cNvCxnSpPr/>
          <p:nvPr/>
        </p:nvCxnSpPr>
        <p:spPr>
          <a:xfrm>
            <a:off x="7422077" y="1341270"/>
            <a:ext cx="0" cy="511826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91944" y="5997039"/>
            <a:ext cx="444352" cy="707886"/>
          </a:xfrm>
          <a:prstGeom prst="rect">
            <a:avLst/>
          </a:prstGeom>
          <a:noFill/>
        </p:spPr>
        <p:txBody>
          <a:bodyPr wrap="none" rtlCol="0">
            <a:spAutoFit/>
          </a:bodyPr>
          <a:lstStyle/>
          <a:p>
            <a:r>
              <a:rPr lang="en-US" sz="4000" b="1" dirty="0" smtClean="0"/>
              <a:t>0</a:t>
            </a:r>
            <a:endParaRPr lang="en-US" sz="4000" b="1" dirty="0"/>
          </a:p>
        </p:txBody>
      </p:sp>
      <p:sp>
        <p:nvSpPr>
          <p:cNvPr id="13" name="TextBox 12"/>
          <p:cNvSpPr txBox="1"/>
          <p:nvPr/>
        </p:nvSpPr>
        <p:spPr>
          <a:xfrm>
            <a:off x="6532257" y="1192291"/>
            <a:ext cx="704039" cy="707886"/>
          </a:xfrm>
          <a:prstGeom prst="rect">
            <a:avLst/>
          </a:prstGeom>
          <a:noFill/>
        </p:spPr>
        <p:txBody>
          <a:bodyPr wrap="none" rtlCol="0">
            <a:spAutoFit/>
          </a:bodyPr>
          <a:lstStyle/>
          <a:p>
            <a:r>
              <a:rPr lang="en-US" sz="4000" b="1" dirty="0" smtClean="0"/>
              <a:t>14</a:t>
            </a:r>
            <a:endParaRPr lang="en-US" sz="4000" b="1" dirty="0"/>
          </a:p>
        </p:txBody>
      </p:sp>
      <p:sp>
        <p:nvSpPr>
          <p:cNvPr id="14" name="TextBox 13"/>
          <p:cNvSpPr txBox="1"/>
          <p:nvPr/>
        </p:nvSpPr>
        <p:spPr>
          <a:xfrm>
            <a:off x="6800410" y="3546459"/>
            <a:ext cx="435886" cy="707886"/>
          </a:xfrm>
          <a:prstGeom prst="rect">
            <a:avLst/>
          </a:prstGeom>
          <a:noFill/>
        </p:spPr>
        <p:txBody>
          <a:bodyPr wrap="square" rtlCol="0">
            <a:spAutoFit/>
          </a:bodyPr>
          <a:lstStyle/>
          <a:p>
            <a:r>
              <a:rPr lang="en-US" sz="4000" b="1" dirty="0" smtClean="0"/>
              <a:t>7</a:t>
            </a:r>
            <a:endParaRPr lang="en-US" sz="4000" b="1" dirty="0"/>
          </a:p>
        </p:txBody>
      </p:sp>
      <p:sp>
        <p:nvSpPr>
          <p:cNvPr id="15" name="TextBox 14"/>
          <p:cNvSpPr txBox="1"/>
          <p:nvPr/>
        </p:nvSpPr>
        <p:spPr>
          <a:xfrm>
            <a:off x="7512351" y="1192291"/>
            <a:ext cx="1387367" cy="954107"/>
          </a:xfrm>
          <a:prstGeom prst="rect">
            <a:avLst/>
          </a:prstGeom>
          <a:noFill/>
        </p:spPr>
        <p:txBody>
          <a:bodyPr wrap="none" rtlCol="0">
            <a:spAutoFit/>
          </a:bodyPr>
          <a:lstStyle/>
          <a:p>
            <a:r>
              <a:rPr lang="en-US" sz="2800" b="1" dirty="0" smtClean="0"/>
              <a:t>Basic or</a:t>
            </a:r>
          </a:p>
          <a:p>
            <a:r>
              <a:rPr lang="en-US" sz="2800" b="1" dirty="0" smtClean="0"/>
              <a:t>Alkaline</a:t>
            </a:r>
            <a:endParaRPr lang="en-US" sz="2800" b="1" dirty="0"/>
          </a:p>
        </p:txBody>
      </p:sp>
      <p:sp>
        <p:nvSpPr>
          <p:cNvPr id="16" name="TextBox 15"/>
          <p:cNvSpPr txBox="1"/>
          <p:nvPr/>
        </p:nvSpPr>
        <p:spPr>
          <a:xfrm>
            <a:off x="7564654" y="3638792"/>
            <a:ext cx="1306896" cy="523220"/>
          </a:xfrm>
          <a:prstGeom prst="rect">
            <a:avLst/>
          </a:prstGeom>
          <a:noFill/>
        </p:spPr>
        <p:txBody>
          <a:bodyPr wrap="none" rtlCol="0">
            <a:spAutoFit/>
          </a:bodyPr>
          <a:lstStyle/>
          <a:p>
            <a:r>
              <a:rPr lang="en-US" sz="2800" b="1" dirty="0" smtClean="0"/>
              <a:t>Neutral</a:t>
            </a:r>
            <a:endParaRPr lang="en-US" sz="2800" b="1" dirty="0"/>
          </a:p>
        </p:txBody>
      </p:sp>
      <p:sp>
        <p:nvSpPr>
          <p:cNvPr id="17" name="TextBox 16"/>
          <p:cNvSpPr txBox="1"/>
          <p:nvPr/>
        </p:nvSpPr>
        <p:spPr>
          <a:xfrm>
            <a:off x="7564654" y="6089372"/>
            <a:ext cx="1072730" cy="523220"/>
          </a:xfrm>
          <a:prstGeom prst="rect">
            <a:avLst/>
          </a:prstGeom>
          <a:noFill/>
        </p:spPr>
        <p:txBody>
          <a:bodyPr wrap="none" rtlCol="0">
            <a:spAutoFit/>
          </a:bodyPr>
          <a:lstStyle/>
          <a:p>
            <a:r>
              <a:rPr lang="en-US" sz="2800" b="1" dirty="0" smtClean="0"/>
              <a:t>Acidic</a:t>
            </a:r>
            <a:endParaRPr lang="en-US" sz="2800" b="1" dirty="0"/>
          </a:p>
        </p:txBody>
      </p:sp>
      <p:sp>
        <p:nvSpPr>
          <p:cNvPr id="11" name="TextBox 10"/>
          <p:cNvSpPr txBox="1"/>
          <p:nvPr/>
        </p:nvSpPr>
        <p:spPr>
          <a:xfrm>
            <a:off x="485404" y="5489207"/>
            <a:ext cx="6306540" cy="1200329"/>
          </a:xfrm>
          <a:prstGeom prst="rect">
            <a:avLst/>
          </a:prstGeom>
          <a:noFill/>
        </p:spPr>
        <p:txBody>
          <a:bodyPr wrap="square" rtlCol="0">
            <a:spAutoFit/>
          </a:bodyPr>
          <a:lstStyle/>
          <a:p>
            <a:r>
              <a:rPr lang="en-US" sz="2400" dirty="0" smtClean="0"/>
              <a:t>An acidic solution has a high concentration of hydrogen ions (H+), greater than that of pure water, 0-7 pH</a:t>
            </a:r>
          </a:p>
        </p:txBody>
      </p:sp>
      <p:sp>
        <p:nvSpPr>
          <p:cNvPr id="18" name="TextBox 17"/>
          <p:cNvSpPr txBox="1"/>
          <p:nvPr/>
        </p:nvSpPr>
        <p:spPr>
          <a:xfrm>
            <a:off x="392514" y="3653334"/>
            <a:ext cx="6306540" cy="461665"/>
          </a:xfrm>
          <a:prstGeom prst="rect">
            <a:avLst/>
          </a:prstGeom>
          <a:noFill/>
        </p:spPr>
        <p:txBody>
          <a:bodyPr wrap="square" rtlCol="0">
            <a:spAutoFit/>
          </a:bodyPr>
          <a:lstStyle/>
          <a:p>
            <a:r>
              <a:rPr lang="en-US" sz="2400" dirty="0" smtClean="0"/>
              <a:t>Pure water, distilled water is neutral, pH 7</a:t>
            </a:r>
            <a:endParaRPr lang="en-US" sz="2400" dirty="0"/>
          </a:p>
        </p:txBody>
      </p:sp>
      <p:sp>
        <p:nvSpPr>
          <p:cNvPr id="19" name="TextBox 18"/>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700661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rot="2229231">
            <a:off x="265484" y="2320296"/>
            <a:ext cx="7393258" cy="3864932"/>
          </a:xfrm>
          <a:prstGeom prst="rightArrow">
            <a:avLst/>
          </a:prstGeom>
          <a:gradFill flip="none" rotWithShape="1">
            <a:gsLst>
              <a:gs pos="0">
                <a:srgbClr val="002060"/>
              </a:gs>
              <a:gs pos="36000">
                <a:srgbClr val="0070C0"/>
              </a:gs>
              <a:gs pos="63000">
                <a:srgbClr val="00B0F0"/>
              </a:gs>
              <a:gs pos="100000">
                <a:schemeClr val="accent1">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0"/>
            <a:ext cx="7886700" cy="1325563"/>
          </a:xfrm>
        </p:spPr>
        <p:txBody>
          <a:bodyPr/>
          <a:lstStyle/>
          <a:p>
            <a:r>
              <a:rPr lang="en-US" dirty="0" smtClean="0"/>
              <a:t>Ocean Acidification: pH levels</a:t>
            </a:r>
            <a:endParaRPr lang="en-US" dirty="0"/>
          </a:p>
        </p:txBody>
      </p:sp>
      <p:sp>
        <p:nvSpPr>
          <p:cNvPr id="9" name="TextBox 8"/>
          <p:cNvSpPr txBox="1"/>
          <p:nvPr/>
        </p:nvSpPr>
        <p:spPr>
          <a:xfrm>
            <a:off x="791736" y="2033710"/>
            <a:ext cx="2423995" cy="1477328"/>
          </a:xfrm>
          <a:prstGeom prst="rect">
            <a:avLst/>
          </a:prstGeom>
          <a:noFill/>
        </p:spPr>
        <p:txBody>
          <a:bodyPr wrap="square" rtlCol="0">
            <a:spAutoFit/>
          </a:bodyPr>
          <a:lstStyle/>
          <a:p>
            <a:pPr algn="ctr"/>
            <a:r>
              <a:rPr lang="en-US" sz="3000" dirty="0" smtClean="0">
                <a:solidFill>
                  <a:schemeClr val="bg1"/>
                </a:solidFill>
              </a:rPr>
              <a:t>1751–1994</a:t>
            </a:r>
          </a:p>
          <a:p>
            <a:pPr algn="ctr"/>
            <a:r>
              <a:rPr lang="en-US" sz="3000" dirty="0" smtClean="0">
                <a:solidFill>
                  <a:schemeClr val="bg1"/>
                </a:solidFill>
              </a:rPr>
              <a:t>pH decrease 8.25 to 8.1</a:t>
            </a:r>
            <a:endParaRPr lang="en-US" sz="3000" dirty="0">
              <a:solidFill>
                <a:schemeClr val="bg1"/>
              </a:solidFill>
            </a:endParaRPr>
          </a:p>
        </p:txBody>
      </p:sp>
      <p:sp>
        <p:nvSpPr>
          <p:cNvPr id="10" name="TextBox 9"/>
          <p:cNvSpPr txBox="1"/>
          <p:nvPr/>
        </p:nvSpPr>
        <p:spPr>
          <a:xfrm>
            <a:off x="2869509" y="3781059"/>
            <a:ext cx="2020553" cy="1077218"/>
          </a:xfrm>
          <a:prstGeom prst="rect">
            <a:avLst/>
          </a:prstGeom>
          <a:noFill/>
        </p:spPr>
        <p:txBody>
          <a:bodyPr wrap="none" rtlCol="0">
            <a:spAutoFit/>
          </a:bodyPr>
          <a:lstStyle/>
          <a:p>
            <a:pPr algn="ctr"/>
            <a:r>
              <a:rPr lang="en-US" sz="3200" dirty="0" smtClean="0"/>
              <a:t>Current pH</a:t>
            </a:r>
          </a:p>
          <a:p>
            <a:pPr algn="ctr"/>
            <a:r>
              <a:rPr lang="en-US" sz="3200" dirty="0" smtClean="0"/>
              <a:t>8.1</a:t>
            </a:r>
            <a:endParaRPr lang="en-US" sz="3200" dirty="0"/>
          </a:p>
        </p:txBody>
      </p:sp>
      <p:sp>
        <p:nvSpPr>
          <p:cNvPr id="11" name="TextBox 10"/>
          <p:cNvSpPr txBox="1"/>
          <p:nvPr/>
        </p:nvSpPr>
        <p:spPr>
          <a:xfrm>
            <a:off x="5101936" y="5288449"/>
            <a:ext cx="1584088" cy="1077218"/>
          </a:xfrm>
          <a:prstGeom prst="rect">
            <a:avLst/>
          </a:prstGeom>
          <a:noFill/>
        </p:spPr>
        <p:txBody>
          <a:bodyPr wrap="none" rtlCol="0">
            <a:spAutoFit/>
          </a:bodyPr>
          <a:lstStyle/>
          <a:p>
            <a:pPr algn="ctr"/>
            <a:r>
              <a:rPr lang="en-US" sz="3200" dirty="0" smtClean="0"/>
              <a:t>2100 pH</a:t>
            </a:r>
          </a:p>
          <a:p>
            <a:pPr algn="ctr"/>
            <a:r>
              <a:rPr lang="en-US" sz="3200" dirty="0" smtClean="0"/>
              <a:t>7.67</a:t>
            </a:r>
            <a:endParaRPr lang="en-US" sz="3200" dirty="0"/>
          </a:p>
        </p:txBody>
      </p:sp>
      <p:sp>
        <p:nvSpPr>
          <p:cNvPr id="12" name="Rectangle 11"/>
          <p:cNvSpPr/>
          <p:nvPr/>
        </p:nvSpPr>
        <p:spPr>
          <a:xfrm>
            <a:off x="2349744" y="967767"/>
            <a:ext cx="6234655" cy="954107"/>
          </a:xfrm>
          <a:prstGeom prst="rect">
            <a:avLst/>
          </a:prstGeom>
        </p:spPr>
        <p:txBody>
          <a:bodyPr wrap="none">
            <a:spAutoFit/>
          </a:bodyPr>
          <a:lstStyle/>
          <a:p>
            <a:r>
              <a:rPr lang="en-US" sz="2800" dirty="0" smtClean="0"/>
              <a:t>A </a:t>
            </a:r>
            <a:r>
              <a:rPr lang="en-US" sz="2800" dirty="0" err="1" smtClean="0"/>
              <a:t>daob</a:t>
            </a:r>
            <a:r>
              <a:rPr lang="en-US" sz="2800" dirty="0" smtClean="0"/>
              <a:t> ng </a:t>
            </a:r>
            <a:r>
              <a:rPr lang="en-US" sz="2800" dirty="0"/>
              <a:t>alkaline me a </a:t>
            </a:r>
            <a:r>
              <a:rPr lang="en-US" sz="2800" dirty="0" err="1"/>
              <a:t>lechub</a:t>
            </a:r>
            <a:r>
              <a:rPr lang="en-US" sz="2800" dirty="0"/>
              <a:t> </a:t>
            </a:r>
            <a:r>
              <a:rPr lang="en-US" sz="2800" dirty="0" err="1"/>
              <a:t>eng</a:t>
            </a:r>
            <a:r>
              <a:rPr lang="en-US" sz="2800" dirty="0"/>
              <a:t> basic.</a:t>
            </a:r>
            <a:endParaRPr lang="en-US" sz="2800" dirty="0" smtClean="0"/>
          </a:p>
          <a:p>
            <a:r>
              <a:rPr lang="en-US" sz="2800" dirty="0" smtClean="0"/>
              <a:t>pH </a:t>
            </a:r>
            <a:r>
              <a:rPr lang="en-US" sz="2800" dirty="0" err="1"/>
              <a:t>er</a:t>
            </a:r>
            <a:r>
              <a:rPr lang="en-US" sz="2800" dirty="0"/>
              <a:t> a </a:t>
            </a:r>
            <a:r>
              <a:rPr lang="en-US" sz="2800" dirty="0" err="1"/>
              <a:t>daob</a:t>
            </a:r>
            <a:r>
              <a:rPr lang="en-US" sz="2800" dirty="0"/>
              <a:t> a </a:t>
            </a:r>
            <a:r>
              <a:rPr lang="en-US" sz="2800" dirty="0" err="1"/>
              <a:t>mo</a:t>
            </a:r>
            <a:r>
              <a:rPr lang="en-US" sz="2800" dirty="0"/>
              <a:t> </a:t>
            </a:r>
            <a:r>
              <a:rPr lang="en-US" sz="2800" dirty="0" err="1"/>
              <a:t>merael</a:t>
            </a:r>
            <a:r>
              <a:rPr lang="en-US" sz="2800" dirty="0"/>
              <a:t> el </a:t>
            </a:r>
            <a:r>
              <a:rPr lang="en-US" sz="2800" dirty="0" err="1"/>
              <a:t>mer</a:t>
            </a:r>
            <a:r>
              <a:rPr lang="en-US" sz="2800" dirty="0"/>
              <a:t> </a:t>
            </a:r>
            <a:r>
              <a:rPr lang="en-US" sz="2800" dirty="0" err="1"/>
              <a:t>eou</a:t>
            </a:r>
            <a:r>
              <a:rPr lang="en-US" sz="2800" dirty="0"/>
              <a:t>.</a:t>
            </a:r>
          </a:p>
        </p:txBody>
      </p:sp>
      <p:sp>
        <p:nvSpPr>
          <p:cNvPr id="8" name="TextBox 7"/>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819037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8062" b="20148"/>
          <a:stretch/>
        </p:blipFill>
        <p:spPr>
          <a:xfrm>
            <a:off x="-6" y="2620537"/>
            <a:ext cx="9144000" cy="4237460"/>
          </a:xfrm>
          <a:prstGeom prst="rect">
            <a:avLst/>
          </a:prstGeom>
        </p:spPr>
      </p:pic>
      <p:sp>
        <p:nvSpPr>
          <p:cNvPr id="2" name="Title 1"/>
          <p:cNvSpPr>
            <a:spLocks noGrp="1"/>
          </p:cNvSpPr>
          <p:nvPr>
            <p:ph type="title"/>
          </p:nvPr>
        </p:nvSpPr>
        <p:spPr>
          <a:xfrm>
            <a:off x="222781" y="-259777"/>
            <a:ext cx="7886700" cy="1325563"/>
          </a:xfrm>
        </p:spPr>
        <p:txBody>
          <a:bodyPr>
            <a:normAutofit/>
          </a:bodyPr>
          <a:lstStyle/>
          <a:p>
            <a:r>
              <a:rPr lang="en-US" sz="4000" dirty="0" smtClean="0"/>
              <a:t>Ocean Acidification</a:t>
            </a:r>
            <a:endParaRPr lang="en-US" sz="4000" dirty="0"/>
          </a:p>
        </p:txBody>
      </p:sp>
      <p:sp>
        <p:nvSpPr>
          <p:cNvPr id="6" name="TextBox 5"/>
          <p:cNvSpPr txBox="1"/>
          <p:nvPr/>
        </p:nvSpPr>
        <p:spPr>
          <a:xfrm>
            <a:off x="236477" y="737671"/>
            <a:ext cx="8671035" cy="2677656"/>
          </a:xfrm>
          <a:prstGeom prst="rect">
            <a:avLst/>
          </a:prstGeom>
          <a:noFill/>
        </p:spPr>
        <p:txBody>
          <a:bodyPr wrap="square" rtlCol="0">
            <a:spAutoFit/>
          </a:bodyPr>
          <a:lstStyle/>
          <a:p>
            <a:r>
              <a:rPr lang="en-US" sz="2800" dirty="0" err="1" smtClean="0"/>
              <a:t>Mekerang</a:t>
            </a:r>
            <a:r>
              <a:rPr lang="en-US" sz="2800" dirty="0" smtClean="0"/>
              <a:t> e </a:t>
            </a:r>
            <a:r>
              <a:rPr lang="en-US" sz="2800" dirty="0" err="1" smtClean="0"/>
              <a:t>ngodechii</a:t>
            </a:r>
            <a:r>
              <a:rPr lang="en-US" sz="2800" dirty="0" smtClean="0"/>
              <a:t> a </a:t>
            </a:r>
            <a:r>
              <a:rPr lang="en-US" sz="2800" dirty="0" err="1" smtClean="0"/>
              <a:t>daob</a:t>
            </a:r>
            <a:r>
              <a:rPr lang="en-US" sz="2800" dirty="0" smtClean="0"/>
              <a:t>? </a:t>
            </a:r>
          </a:p>
          <a:p>
            <a:r>
              <a:rPr lang="en-US" sz="2800" dirty="0" smtClean="0"/>
              <a:t>Ocean acidification a </a:t>
            </a:r>
            <a:r>
              <a:rPr lang="en-US" sz="2800" dirty="0" err="1" smtClean="0"/>
              <a:t>sebchel</a:t>
            </a:r>
            <a:r>
              <a:rPr lang="en-US" sz="2800" dirty="0" smtClean="0"/>
              <a:t> </a:t>
            </a:r>
            <a:r>
              <a:rPr lang="en-US" sz="2800" dirty="0" err="1" smtClean="0"/>
              <a:t>ngodechii</a:t>
            </a:r>
            <a:r>
              <a:rPr lang="en-US" sz="2800" dirty="0" smtClean="0"/>
              <a:t> a </a:t>
            </a:r>
            <a:r>
              <a:rPr lang="en-US" sz="2800" dirty="0" err="1" smtClean="0"/>
              <a:t>okurulel</a:t>
            </a:r>
            <a:r>
              <a:rPr lang="en-US" sz="2800" dirty="0" smtClean="0"/>
              <a:t> a </a:t>
            </a:r>
            <a:r>
              <a:rPr lang="en-US" sz="2800" dirty="0" err="1" smtClean="0"/>
              <a:t>kaiul</a:t>
            </a:r>
            <a:r>
              <a:rPr lang="en-US" sz="2800" dirty="0" smtClean="0"/>
              <a:t> me a </a:t>
            </a:r>
            <a:r>
              <a:rPr lang="en-US" sz="2800" dirty="0" err="1" smtClean="0"/>
              <a:t>chiuesel</a:t>
            </a:r>
            <a:r>
              <a:rPr lang="en-US" sz="2800" dirty="0" smtClean="0"/>
              <a:t> a charm el </a:t>
            </a:r>
            <a:r>
              <a:rPr lang="en-US" sz="2800" dirty="0" err="1" smtClean="0"/>
              <a:t>uai</a:t>
            </a:r>
            <a:r>
              <a:rPr lang="en-US" sz="2800" dirty="0" smtClean="0"/>
              <a:t> a </a:t>
            </a:r>
            <a:r>
              <a:rPr lang="en-US" sz="2800" dirty="0" err="1" smtClean="0"/>
              <a:t>roa</a:t>
            </a:r>
            <a:r>
              <a:rPr lang="en-US" sz="2800" dirty="0" smtClean="0"/>
              <a:t> </a:t>
            </a:r>
            <a:r>
              <a:rPr lang="en-US" sz="2800" dirty="0" err="1" smtClean="0"/>
              <a:t>merangd</a:t>
            </a:r>
            <a:r>
              <a:rPr lang="en-US" sz="2800" dirty="0" smtClean="0"/>
              <a:t>, starfish, </a:t>
            </a:r>
            <a:r>
              <a:rPr lang="en-US" sz="2800" dirty="0" err="1" smtClean="0"/>
              <a:t>chesiuch</a:t>
            </a:r>
            <a:r>
              <a:rPr lang="en-US" sz="2800" dirty="0" smtClean="0"/>
              <a:t> me a </a:t>
            </a:r>
            <a:r>
              <a:rPr lang="en-US" sz="2800" dirty="0" err="1" smtClean="0"/>
              <a:t>bebil</a:t>
            </a:r>
            <a:r>
              <a:rPr lang="en-US" sz="2800" dirty="0" smtClean="0"/>
              <a:t> </a:t>
            </a:r>
            <a:r>
              <a:rPr lang="en-US" sz="2800" dirty="0" err="1" smtClean="0"/>
              <a:t>er</a:t>
            </a:r>
            <a:r>
              <a:rPr lang="en-US" sz="2800" dirty="0" smtClean="0"/>
              <a:t> a charm el </a:t>
            </a:r>
            <a:r>
              <a:rPr lang="en-US" sz="2800" dirty="0" err="1" smtClean="0"/>
              <a:t>kiei</a:t>
            </a:r>
            <a:r>
              <a:rPr lang="en-US" sz="2800" dirty="0" smtClean="0"/>
              <a:t> </a:t>
            </a:r>
            <a:r>
              <a:rPr lang="en-US" sz="2800" dirty="0" err="1" smtClean="0"/>
              <a:t>er</a:t>
            </a:r>
            <a:r>
              <a:rPr lang="en-US" sz="2800" dirty="0" smtClean="0"/>
              <a:t> a </a:t>
            </a:r>
            <a:r>
              <a:rPr lang="en-US" sz="2800" dirty="0" err="1" smtClean="0"/>
              <a:t>chelsel</a:t>
            </a:r>
            <a:r>
              <a:rPr lang="en-US" sz="2800" dirty="0" smtClean="0"/>
              <a:t> a kai.</a:t>
            </a:r>
          </a:p>
          <a:p>
            <a:endParaRPr lang="en-US" sz="2800" dirty="0"/>
          </a:p>
          <a:p>
            <a:endParaRPr lang="en-US" sz="2800" dirty="0" smtClean="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4485584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1" y="85911"/>
            <a:ext cx="7886700" cy="1325563"/>
          </a:xfrm>
        </p:spPr>
        <p:txBody>
          <a:bodyPr>
            <a:normAutofit/>
          </a:bodyPr>
          <a:lstStyle/>
          <a:p>
            <a:r>
              <a:rPr lang="en-US" sz="4000" dirty="0" smtClean="0"/>
              <a:t>Ocean Acidification</a:t>
            </a:r>
            <a:endParaRPr lang="en-US" sz="4000" dirty="0"/>
          </a:p>
        </p:txBody>
      </p:sp>
      <p:sp>
        <p:nvSpPr>
          <p:cNvPr id="6" name="TextBox 5"/>
          <p:cNvSpPr txBox="1"/>
          <p:nvPr/>
        </p:nvSpPr>
        <p:spPr>
          <a:xfrm>
            <a:off x="236481" y="1143845"/>
            <a:ext cx="8671035" cy="2246769"/>
          </a:xfrm>
          <a:prstGeom prst="rect">
            <a:avLst/>
          </a:prstGeom>
          <a:noFill/>
        </p:spPr>
        <p:txBody>
          <a:bodyPr wrap="square" rtlCol="0">
            <a:spAutoFit/>
          </a:bodyPr>
          <a:lstStyle/>
          <a:p>
            <a:r>
              <a:rPr lang="en-US" sz="2800" dirty="0" err="1" smtClean="0"/>
              <a:t>Mekerang</a:t>
            </a:r>
            <a:r>
              <a:rPr lang="en-US" sz="2800" dirty="0" smtClean="0"/>
              <a:t> e </a:t>
            </a:r>
            <a:r>
              <a:rPr lang="en-US" sz="2800" dirty="0" err="1" smtClean="0"/>
              <a:t>ngodechii</a:t>
            </a:r>
            <a:r>
              <a:rPr lang="en-US" sz="2800" dirty="0" smtClean="0"/>
              <a:t> a </a:t>
            </a:r>
            <a:r>
              <a:rPr lang="en-US" sz="2800" dirty="0" err="1" smtClean="0"/>
              <a:t>daob</a:t>
            </a:r>
            <a:r>
              <a:rPr lang="en-US" sz="2800" dirty="0" smtClean="0"/>
              <a:t>? </a:t>
            </a:r>
          </a:p>
          <a:p>
            <a:endParaRPr lang="en-US" sz="2800" dirty="0"/>
          </a:p>
          <a:p>
            <a:r>
              <a:rPr lang="en-US" sz="2800" dirty="0" smtClean="0"/>
              <a:t>Ng mo </a:t>
            </a:r>
            <a:r>
              <a:rPr lang="en-US" sz="2800" dirty="0" err="1" smtClean="0"/>
              <a:t>mechitechut</a:t>
            </a:r>
            <a:r>
              <a:rPr lang="en-US" sz="2800" dirty="0" smtClean="0"/>
              <a:t> a </a:t>
            </a:r>
            <a:r>
              <a:rPr lang="en-US" sz="2800" dirty="0" err="1" smtClean="0"/>
              <a:t>kaiul</a:t>
            </a:r>
            <a:r>
              <a:rPr lang="en-US" sz="2800" dirty="0" smtClean="0"/>
              <a:t> e </a:t>
            </a:r>
            <a:r>
              <a:rPr lang="en-US" sz="2800" dirty="0" err="1" smtClean="0"/>
              <a:t>diak</a:t>
            </a:r>
            <a:r>
              <a:rPr lang="en-US" sz="2800" dirty="0" smtClean="0"/>
              <a:t> </a:t>
            </a:r>
            <a:r>
              <a:rPr lang="en-US" sz="2800" dirty="0" err="1" smtClean="0"/>
              <a:t>lomekeroul</a:t>
            </a:r>
            <a:r>
              <a:rPr lang="en-US" sz="2800" dirty="0" smtClean="0"/>
              <a:t>.  </a:t>
            </a:r>
          </a:p>
          <a:p>
            <a:endParaRPr lang="en-US" sz="2800" dirty="0"/>
          </a:p>
          <a:p>
            <a:endParaRPr lang="en-US" sz="2800"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640" t="-1" r="35884" b="-1"/>
          <a:stretch/>
        </p:blipFill>
        <p:spPr>
          <a:xfrm rot="16200000">
            <a:off x="2531327" y="245327"/>
            <a:ext cx="4081346" cy="9144000"/>
          </a:xfrm>
          <a:prstGeom prst="rect">
            <a:avLst/>
          </a:prstGeom>
        </p:spPr>
      </p:pic>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767115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36482" y="320457"/>
            <a:ext cx="8671035" cy="2246769"/>
          </a:xfrm>
          <a:prstGeom prst="rect">
            <a:avLst/>
          </a:prstGeom>
          <a:noFill/>
        </p:spPr>
        <p:txBody>
          <a:bodyPr wrap="square" rtlCol="0">
            <a:spAutoFit/>
          </a:bodyPr>
          <a:lstStyle/>
          <a:p>
            <a:r>
              <a:rPr lang="en-US" sz="2800" dirty="0" err="1" smtClean="0">
                <a:solidFill>
                  <a:schemeClr val="bg1"/>
                </a:solidFill>
              </a:rPr>
              <a:t>Mekerang</a:t>
            </a:r>
            <a:r>
              <a:rPr lang="en-US" sz="2800" dirty="0" smtClean="0">
                <a:solidFill>
                  <a:schemeClr val="bg1"/>
                </a:solidFill>
              </a:rPr>
              <a:t> e </a:t>
            </a:r>
            <a:r>
              <a:rPr lang="en-US" sz="2800" dirty="0" err="1" smtClean="0">
                <a:solidFill>
                  <a:schemeClr val="bg1"/>
                </a:solidFill>
              </a:rPr>
              <a:t>ngodechii</a:t>
            </a:r>
            <a:r>
              <a:rPr lang="en-US" sz="2800" dirty="0" smtClean="0">
                <a:solidFill>
                  <a:schemeClr val="bg1"/>
                </a:solidFill>
              </a:rPr>
              <a:t> a </a:t>
            </a:r>
            <a:r>
              <a:rPr lang="en-US" sz="2800" dirty="0" err="1" smtClean="0">
                <a:solidFill>
                  <a:schemeClr val="bg1"/>
                </a:solidFill>
              </a:rPr>
              <a:t>daob</a:t>
            </a:r>
            <a:r>
              <a:rPr lang="en-US" sz="2800" dirty="0" smtClean="0">
                <a:solidFill>
                  <a:schemeClr val="bg1"/>
                </a:solidFill>
              </a:rPr>
              <a:t>? </a:t>
            </a:r>
          </a:p>
          <a:p>
            <a:r>
              <a:rPr lang="en-US" sz="2800" dirty="0" err="1" smtClean="0">
                <a:solidFill>
                  <a:schemeClr val="bg1"/>
                </a:solidFill>
              </a:rPr>
              <a:t>Merangd</a:t>
            </a:r>
            <a:r>
              <a:rPr lang="en-US" sz="2800" dirty="0" smtClean="0">
                <a:solidFill>
                  <a:schemeClr val="bg1"/>
                </a:solidFill>
              </a:rPr>
              <a:t> a mo </a:t>
            </a:r>
            <a:r>
              <a:rPr lang="en-US" sz="2800" dirty="0" err="1" smtClean="0">
                <a:solidFill>
                  <a:schemeClr val="bg1"/>
                </a:solidFill>
              </a:rPr>
              <a:t>meioud</a:t>
            </a:r>
            <a:r>
              <a:rPr lang="en-US" sz="2800" dirty="0" smtClean="0">
                <a:solidFill>
                  <a:schemeClr val="bg1"/>
                </a:solidFill>
              </a:rPr>
              <a:t> </a:t>
            </a:r>
            <a:r>
              <a:rPr lang="en-US" sz="2800" dirty="0" err="1" smtClean="0">
                <a:solidFill>
                  <a:schemeClr val="bg1"/>
                </a:solidFill>
              </a:rPr>
              <a:t>lomekeroul</a:t>
            </a:r>
            <a:r>
              <a:rPr lang="en-US" sz="2800" dirty="0" smtClean="0">
                <a:solidFill>
                  <a:schemeClr val="bg1"/>
                </a:solidFill>
              </a:rPr>
              <a:t> e mo </a:t>
            </a:r>
            <a:r>
              <a:rPr lang="en-US" sz="2800" dirty="0" err="1" smtClean="0">
                <a:solidFill>
                  <a:schemeClr val="bg1"/>
                </a:solidFill>
              </a:rPr>
              <a:t>mechitechut</a:t>
            </a:r>
            <a:r>
              <a:rPr lang="en-US" sz="2800" dirty="0" smtClean="0">
                <a:solidFill>
                  <a:schemeClr val="bg1"/>
                </a:solidFill>
              </a:rPr>
              <a:t>.</a:t>
            </a:r>
          </a:p>
          <a:p>
            <a:endParaRPr lang="en-US" sz="2800" dirty="0" smtClean="0">
              <a:solidFill>
                <a:schemeClr val="bg1"/>
              </a:solidFill>
            </a:endParaRPr>
          </a:p>
          <a:p>
            <a:r>
              <a:rPr lang="en-US" sz="2800" dirty="0" err="1" smtClean="0">
                <a:solidFill>
                  <a:schemeClr val="bg1"/>
                </a:solidFill>
              </a:rPr>
              <a:t>Ngikel</a:t>
            </a:r>
            <a:r>
              <a:rPr lang="en-US" sz="2800" dirty="0" smtClean="0">
                <a:solidFill>
                  <a:schemeClr val="bg1"/>
                </a:solidFill>
              </a:rPr>
              <a:t> el </a:t>
            </a:r>
            <a:r>
              <a:rPr lang="en-US" sz="2800" dirty="0" err="1" smtClean="0">
                <a:solidFill>
                  <a:schemeClr val="bg1"/>
                </a:solidFill>
              </a:rPr>
              <a:t>lultuil</a:t>
            </a:r>
            <a:r>
              <a:rPr lang="en-US" sz="2800" dirty="0" smtClean="0">
                <a:solidFill>
                  <a:schemeClr val="bg1"/>
                </a:solidFill>
              </a:rPr>
              <a:t> </a:t>
            </a:r>
            <a:r>
              <a:rPr lang="en-US" sz="2800" dirty="0" err="1" smtClean="0">
                <a:solidFill>
                  <a:schemeClr val="bg1"/>
                </a:solidFill>
              </a:rPr>
              <a:t>er</a:t>
            </a:r>
            <a:r>
              <a:rPr lang="en-US" sz="2800" dirty="0" smtClean="0">
                <a:solidFill>
                  <a:schemeClr val="bg1"/>
                </a:solidFill>
              </a:rPr>
              <a:t> a </a:t>
            </a:r>
            <a:r>
              <a:rPr lang="en-US" sz="2800" dirty="0" err="1" smtClean="0">
                <a:solidFill>
                  <a:schemeClr val="bg1"/>
                </a:solidFill>
              </a:rPr>
              <a:t>roa</a:t>
            </a:r>
            <a:r>
              <a:rPr lang="en-US" sz="2800" dirty="0" smtClean="0">
                <a:solidFill>
                  <a:schemeClr val="bg1"/>
                </a:solidFill>
              </a:rPr>
              <a:t> </a:t>
            </a:r>
            <a:r>
              <a:rPr lang="en-US" sz="2800" dirty="0" err="1" smtClean="0">
                <a:solidFill>
                  <a:schemeClr val="bg1"/>
                </a:solidFill>
              </a:rPr>
              <a:t>merangd</a:t>
            </a:r>
            <a:r>
              <a:rPr lang="en-US" sz="2800" dirty="0" smtClean="0">
                <a:solidFill>
                  <a:schemeClr val="bg1"/>
                </a:solidFill>
              </a:rPr>
              <a:t> a </a:t>
            </a:r>
            <a:r>
              <a:rPr lang="en-US" sz="2800" dirty="0" err="1" smtClean="0">
                <a:solidFill>
                  <a:schemeClr val="bg1"/>
                </a:solidFill>
              </a:rPr>
              <a:t>merael</a:t>
            </a:r>
            <a:r>
              <a:rPr lang="en-US" sz="2800" dirty="0" smtClean="0">
                <a:solidFill>
                  <a:schemeClr val="bg1"/>
                </a:solidFill>
              </a:rPr>
              <a:t> el mo </a:t>
            </a:r>
            <a:r>
              <a:rPr lang="en-US" sz="2800" dirty="0" err="1" smtClean="0">
                <a:solidFill>
                  <a:schemeClr val="bg1"/>
                </a:solidFill>
              </a:rPr>
              <a:t>mekesai</a:t>
            </a:r>
            <a:r>
              <a:rPr lang="en-US" sz="2800" dirty="0" smtClean="0">
                <a:solidFill>
                  <a:schemeClr val="bg1"/>
                </a:solidFill>
              </a:rPr>
              <a:t>.</a:t>
            </a:r>
          </a:p>
          <a:p>
            <a:endParaRPr lang="en-US" sz="2800" dirty="0" smtClean="0">
              <a:solidFill>
                <a:schemeClr val="bg1"/>
              </a:solidFill>
            </a:endParaRPr>
          </a:p>
        </p:txBody>
      </p:sp>
      <p:sp>
        <p:nvSpPr>
          <p:cNvPr id="4" name="TextBox 3"/>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512338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9" y="-174295"/>
            <a:ext cx="7886700" cy="1325563"/>
          </a:xfrm>
        </p:spPr>
        <p:txBody>
          <a:bodyPr>
            <a:normAutofit/>
          </a:bodyPr>
          <a:lstStyle/>
          <a:p>
            <a:r>
              <a:rPr lang="en-US" sz="4000" dirty="0" smtClean="0"/>
              <a:t>pH Experiment</a:t>
            </a:r>
            <a:endParaRPr lang="en-US" sz="4000" dirty="0"/>
          </a:p>
        </p:txBody>
      </p:sp>
      <p:sp>
        <p:nvSpPr>
          <p:cNvPr id="3" name="Content Placeholder 2"/>
          <p:cNvSpPr>
            <a:spLocks noGrp="1"/>
          </p:cNvSpPr>
          <p:nvPr>
            <p:ph idx="1"/>
          </p:nvPr>
        </p:nvSpPr>
        <p:spPr>
          <a:xfrm>
            <a:off x="62759" y="961900"/>
            <a:ext cx="6315938" cy="5890160"/>
          </a:xfrm>
        </p:spPr>
        <p:txBody>
          <a:bodyPr>
            <a:normAutofit fontScale="85000" lnSpcReduction="20000"/>
          </a:bodyPr>
          <a:lstStyle/>
          <a:p>
            <a:r>
              <a:rPr lang="en-US" dirty="0" err="1" smtClean="0"/>
              <a:t>Monguiu</a:t>
            </a:r>
            <a:r>
              <a:rPr lang="en-US" dirty="0" smtClean="0"/>
              <a:t> </a:t>
            </a:r>
            <a:r>
              <a:rPr lang="en-US" dirty="0" err="1" smtClean="0"/>
              <a:t>er</a:t>
            </a:r>
            <a:r>
              <a:rPr lang="en-US" dirty="0" smtClean="0"/>
              <a:t> a </a:t>
            </a:r>
            <a:r>
              <a:rPr lang="en-US" dirty="0" err="1" smtClean="0"/>
              <a:t>babilengir</a:t>
            </a:r>
            <a:r>
              <a:rPr lang="en-US" dirty="0" smtClean="0"/>
              <a:t> a </a:t>
            </a:r>
            <a:r>
              <a:rPr lang="en-US" dirty="0" err="1" smtClean="0"/>
              <a:t>rengalk</a:t>
            </a:r>
            <a:r>
              <a:rPr lang="en-US" dirty="0" smtClean="0"/>
              <a:t> </a:t>
            </a:r>
            <a:r>
              <a:rPr lang="en-US" dirty="0" err="1" smtClean="0"/>
              <a:t>er</a:t>
            </a:r>
            <a:r>
              <a:rPr lang="en-US" dirty="0" smtClean="0"/>
              <a:t> a </a:t>
            </a:r>
            <a:r>
              <a:rPr lang="en-US" dirty="0" err="1" smtClean="0"/>
              <a:t>skuul</a:t>
            </a:r>
            <a:r>
              <a:rPr lang="en-US" dirty="0" smtClean="0"/>
              <a:t> el mo </a:t>
            </a:r>
            <a:r>
              <a:rPr lang="en-US" dirty="0" err="1" smtClean="0"/>
              <a:t>ungil</a:t>
            </a:r>
            <a:r>
              <a:rPr lang="en-US" dirty="0" smtClean="0"/>
              <a:t>.</a:t>
            </a:r>
          </a:p>
          <a:p>
            <a:r>
              <a:rPr lang="en-US" dirty="0" err="1" smtClean="0"/>
              <a:t>Moltirakl</a:t>
            </a:r>
            <a:r>
              <a:rPr lang="en-US" dirty="0" smtClean="0"/>
              <a:t> </a:t>
            </a:r>
            <a:r>
              <a:rPr lang="en-US" dirty="0" err="1" smtClean="0"/>
              <a:t>aika</a:t>
            </a:r>
            <a:r>
              <a:rPr lang="en-US" dirty="0" smtClean="0"/>
              <a:t> el </a:t>
            </a:r>
            <a:r>
              <a:rPr lang="en-US" dirty="0" err="1" smtClean="0"/>
              <a:t>olechotel</a:t>
            </a:r>
            <a:r>
              <a:rPr lang="en-US" dirty="0" smtClean="0"/>
              <a:t> a </a:t>
            </a:r>
            <a:r>
              <a:rPr lang="en-US" dirty="0" err="1" smtClean="0"/>
              <a:t>rellel</a:t>
            </a:r>
            <a:r>
              <a:rPr lang="en-US" dirty="0" smtClean="0"/>
              <a:t> el </a:t>
            </a:r>
            <a:r>
              <a:rPr lang="en-US" dirty="0" err="1" smtClean="0"/>
              <a:t>ngar</a:t>
            </a:r>
            <a:r>
              <a:rPr lang="en-US" dirty="0" smtClean="0"/>
              <a:t> </a:t>
            </a:r>
            <a:r>
              <a:rPr lang="en-US" dirty="0" err="1" smtClean="0"/>
              <a:t>er</a:t>
            </a:r>
            <a:r>
              <a:rPr lang="en-US" dirty="0" smtClean="0"/>
              <a:t> </a:t>
            </a:r>
            <a:r>
              <a:rPr lang="en-US" dirty="0" err="1" smtClean="0"/>
              <a:t>tiang</a:t>
            </a:r>
            <a:r>
              <a:rPr lang="en-US" dirty="0" smtClean="0"/>
              <a:t>.</a:t>
            </a:r>
          </a:p>
          <a:p>
            <a:pPr marL="0" indent="0">
              <a:buNone/>
            </a:pPr>
            <a:endParaRPr lang="en-US" dirty="0"/>
          </a:p>
          <a:p>
            <a:pPr marL="514350" indent="-514350">
              <a:buAutoNum type="arabicPeriod"/>
            </a:pPr>
            <a:r>
              <a:rPr lang="en-US" dirty="0" smtClean="0"/>
              <a:t>Ka monger a </a:t>
            </a:r>
            <a:r>
              <a:rPr lang="en-US" dirty="0" err="1" smtClean="0"/>
              <a:t>ikel</a:t>
            </a:r>
            <a:r>
              <a:rPr lang="en-US" dirty="0" smtClean="0"/>
              <a:t> </a:t>
            </a:r>
            <a:r>
              <a:rPr lang="en-US" dirty="0" err="1" smtClean="0"/>
              <a:t>keldei</a:t>
            </a:r>
            <a:r>
              <a:rPr lang="en-US" dirty="0" smtClean="0"/>
              <a:t> el </a:t>
            </a:r>
            <a:r>
              <a:rPr lang="en-US" dirty="0" err="1" smtClean="0"/>
              <a:t>ker</a:t>
            </a:r>
            <a:r>
              <a:rPr lang="en-US" dirty="0" smtClean="0"/>
              <a:t> el </a:t>
            </a:r>
            <a:r>
              <a:rPr lang="en-US" dirty="0" err="1" smtClean="0"/>
              <a:t>ngar</a:t>
            </a:r>
            <a:r>
              <a:rPr lang="en-US" dirty="0" smtClean="0"/>
              <a:t> </a:t>
            </a:r>
            <a:r>
              <a:rPr lang="en-US" dirty="0" err="1" smtClean="0"/>
              <a:t>er</a:t>
            </a:r>
            <a:r>
              <a:rPr lang="en-US" dirty="0" smtClean="0"/>
              <a:t> a data form.</a:t>
            </a:r>
          </a:p>
          <a:p>
            <a:pPr marL="514350" indent="-514350">
              <a:buAutoNum type="arabicPeriod"/>
            </a:pPr>
            <a:r>
              <a:rPr lang="en-US" dirty="0" err="1" smtClean="0"/>
              <a:t>Bom</a:t>
            </a:r>
            <a:r>
              <a:rPr lang="en-US" dirty="0" smtClean="0"/>
              <a:t> charm </a:t>
            </a:r>
            <a:r>
              <a:rPr lang="en-US" dirty="0" err="1" smtClean="0"/>
              <a:t>em</a:t>
            </a:r>
            <a:r>
              <a:rPr lang="en-US" dirty="0" smtClean="0"/>
              <a:t> </a:t>
            </a:r>
            <a:r>
              <a:rPr lang="en-US" dirty="0" err="1" smtClean="0"/>
              <a:t>luches</a:t>
            </a:r>
            <a:r>
              <a:rPr lang="en-US" dirty="0" smtClean="0"/>
              <a:t> a </a:t>
            </a:r>
            <a:r>
              <a:rPr lang="en-US" dirty="0" err="1" smtClean="0"/>
              <a:t>ike</a:t>
            </a:r>
            <a:r>
              <a:rPr lang="en-US" dirty="0" smtClean="0"/>
              <a:t> el liquids el </a:t>
            </a:r>
            <a:r>
              <a:rPr lang="en-US" dirty="0" err="1" smtClean="0"/>
              <a:t>ngar</a:t>
            </a:r>
            <a:r>
              <a:rPr lang="en-US" dirty="0" smtClean="0"/>
              <a:t> a column A.</a:t>
            </a:r>
          </a:p>
          <a:p>
            <a:pPr marL="514350" indent="-514350">
              <a:buAutoNum type="arabicPeriod"/>
            </a:pPr>
            <a:r>
              <a:rPr lang="en-US" dirty="0" err="1" smtClean="0"/>
              <a:t>Mnguu</a:t>
            </a:r>
            <a:r>
              <a:rPr lang="en-US" dirty="0" smtClean="0"/>
              <a:t> a pH paper el mo test </a:t>
            </a:r>
            <a:r>
              <a:rPr lang="en-US" dirty="0" err="1" smtClean="0"/>
              <a:t>em</a:t>
            </a:r>
            <a:r>
              <a:rPr lang="en-US" dirty="0" smtClean="0"/>
              <a:t> </a:t>
            </a:r>
            <a:r>
              <a:rPr lang="en-US" dirty="0" err="1" smtClean="0"/>
              <a:t>lluches</a:t>
            </a:r>
            <a:r>
              <a:rPr lang="en-US" dirty="0" smtClean="0"/>
              <a:t> a </a:t>
            </a:r>
            <a:r>
              <a:rPr lang="en-US" dirty="0" err="1" smtClean="0"/>
              <a:t>klungel</a:t>
            </a:r>
            <a:r>
              <a:rPr lang="en-US" dirty="0" smtClean="0"/>
              <a:t> a pH </a:t>
            </a:r>
            <a:r>
              <a:rPr lang="en-US" dirty="0" err="1" smtClean="0"/>
              <a:t>ra</a:t>
            </a:r>
            <a:r>
              <a:rPr lang="en-US" dirty="0" smtClean="0"/>
              <a:t> column B.</a:t>
            </a:r>
          </a:p>
          <a:p>
            <a:pPr marL="514350" indent="-514350">
              <a:buAutoNum type="arabicPeriod"/>
            </a:pPr>
            <a:r>
              <a:rPr lang="en-US" dirty="0" smtClean="0"/>
              <a:t>Bo </a:t>
            </a:r>
            <a:r>
              <a:rPr lang="en-US" dirty="0" err="1" smtClean="0"/>
              <a:t>mlechesii</a:t>
            </a:r>
            <a:r>
              <a:rPr lang="en-US" dirty="0" smtClean="0"/>
              <a:t> a list “</a:t>
            </a:r>
            <a:r>
              <a:rPr lang="en-US" dirty="0" err="1" smtClean="0"/>
              <a:t>ngarbab</a:t>
            </a:r>
            <a:r>
              <a:rPr lang="en-US" dirty="0" smtClean="0"/>
              <a:t> me a </a:t>
            </a:r>
            <a:r>
              <a:rPr lang="en-US" dirty="0" err="1" smtClean="0"/>
              <a:t>lechub</a:t>
            </a:r>
            <a:r>
              <a:rPr lang="en-US" dirty="0" smtClean="0"/>
              <a:t> eng </a:t>
            </a:r>
            <a:r>
              <a:rPr lang="en-US" dirty="0" err="1" smtClean="0"/>
              <a:t>ngar</a:t>
            </a:r>
            <a:r>
              <a:rPr lang="en-US" dirty="0" smtClean="0"/>
              <a:t> </a:t>
            </a:r>
            <a:r>
              <a:rPr lang="en-US" dirty="0" err="1" smtClean="0"/>
              <a:t>er</a:t>
            </a:r>
            <a:r>
              <a:rPr lang="en-US" dirty="0" smtClean="0"/>
              <a:t> </a:t>
            </a:r>
            <a:r>
              <a:rPr lang="en-US" dirty="0" err="1" smtClean="0"/>
              <a:t>eou</a:t>
            </a:r>
            <a:r>
              <a:rPr lang="en-US" dirty="0" smtClean="0"/>
              <a:t>” el </a:t>
            </a:r>
            <a:r>
              <a:rPr lang="en-US" dirty="0" err="1" smtClean="0"/>
              <a:t>lultuil</a:t>
            </a:r>
            <a:r>
              <a:rPr lang="en-US" dirty="0" smtClean="0"/>
              <a:t> </a:t>
            </a:r>
            <a:r>
              <a:rPr lang="en-US" dirty="0" err="1" smtClean="0"/>
              <a:t>er</a:t>
            </a:r>
            <a:r>
              <a:rPr lang="en-US" dirty="0" smtClean="0"/>
              <a:t> a </a:t>
            </a:r>
            <a:r>
              <a:rPr lang="en-US" dirty="0" err="1" smtClean="0"/>
              <a:t>klungel</a:t>
            </a:r>
            <a:r>
              <a:rPr lang="en-US" dirty="0" smtClean="0"/>
              <a:t> a pH el </a:t>
            </a:r>
            <a:r>
              <a:rPr lang="en-US" dirty="0" err="1" smtClean="0"/>
              <a:t>ngar</a:t>
            </a:r>
            <a:r>
              <a:rPr lang="en-US" dirty="0" smtClean="0"/>
              <a:t> </a:t>
            </a:r>
            <a:r>
              <a:rPr lang="en-US" dirty="0" err="1" smtClean="0"/>
              <a:t>er</a:t>
            </a:r>
            <a:r>
              <a:rPr lang="en-US" dirty="0" smtClean="0"/>
              <a:t> a Column C.</a:t>
            </a:r>
          </a:p>
          <a:p>
            <a:pPr marL="0" indent="0">
              <a:buNone/>
            </a:pPr>
            <a:r>
              <a:rPr lang="en-US" dirty="0" smtClean="0"/>
              <a:t>	High = pH 0-6</a:t>
            </a:r>
          </a:p>
          <a:p>
            <a:pPr marL="0" indent="0">
              <a:buNone/>
            </a:pPr>
            <a:r>
              <a:rPr lang="en-US" dirty="0"/>
              <a:t>	</a:t>
            </a:r>
            <a:r>
              <a:rPr lang="en-US" dirty="0" smtClean="0"/>
              <a:t>Low = pH 8-14</a:t>
            </a:r>
          </a:p>
          <a:p>
            <a:pPr marL="0" indent="0">
              <a:buNone/>
            </a:pPr>
            <a:r>
              <a:rPr lang="en-US" dirty="0"/>
              <a:t>	</a:t>
            </a:r>
            <a:r>
              <a:rPr lang="en-US" dirty="0" smtClean="0"/>
              <a:t>Neutral = pH 7</a:t>
            </a:r>
          </a:p>
          <a:p>
            <a:pPr marL="0" indent="0">
              <a:buNone/>
            </a:pPr>
            <a:endParaRPr lang="en-US" dirty="0" smtClean="0"/>
          </a:p>
          <a:p>
            <a:pPr marL="0" indent="0">
              <a:buNone/>
            </a:pPr>
            <a:endParaRPr lang="en-US" dirty="0" smtClean="0"/>
          </a:p>
        </p:txBody>
      </p:sp>
      <p:sp>
        <p:nvSpPr>
          <p:cNvPr id="29" name="TextBox 28"/>
          <p:cNvSpPr txBox="1"/>
          <p:nvPr/>
        </p:nvSpPr>
        <p:spPr>
          <a:xfrm rot="5400000">
            <a:off x="6463402" y="1322088"/>
            <a:ext cx="3167390" cy="523220"/>
          </a:xfrm>
          <a:prstGeom prst="rect">
            <a:avLst/>
          </a:prstGeom>
          <a:solidFill>
            <a:srgbClr val="00B0F0"/>
          </a:solidFill>
        </p:spPr>
        <p:txBody>
          <a:bodyPr wrap="square" rtlCol="0">
            <a:spAutoFit/>
          </a:bodyPr>
          <a:lstStyle/>
          <a:p>
            <a:pPr algn="ctr"/>
            <a:r>
              <a:rPr lang="en-US" sz="2800" b="1" dirty="0" smtClean="0"/>
              <a:t>Base/Alkali</a:t>
            </a:r>
            <a:endParaRPr lang="en-US" sz="2800" b="1" dirty="0"/>
          </a:p>
        </p:txBody>
      </p:sp>
      <p:sp>
        <p:nvSpPr>
          <p:cNvPr id="30" name="TextBox 29"/>
          <p:cNvSpPr txBox="1"/>
          <p:nvPr/>
        </p:nvSpPr>
        <p:spPr>
          <a:xfrm>
            <a:off x="7797361" y="3167390"/>
            <a:ext cx="1346639" cy="523220"/>
          </a:xfrm>
          <a:prstGeom prst="rect">
            <a:avLst/>
          </a:prstGeom>
          <a:solidFill>
            <a:schemeClr val="accent1">
              <a:lumMod val="20000"/>
              <a:lumOff val="80000"/>
            </a:schemeClr>
          </a:solidFill>
        </p:spPr>
        <p:txBody>
          <a:bodyPr wrap="square" rtlCol="0">
            <a:spAutoFit/>
          </a:bodyPr>
          <a:lstStyle/>
          <a:p>
            <a:r>
              <a:rPr lang="en-US" sz="2800" b="1" dirty="0" smtClean="0"/>
              <a:t>Neutral</a:t>
            </a:r>
            <a:endParaRPr lang="en-US" sz="2800" b="1" dirty="0"/>
          </a:p>
        </p:txBody>
      </p:sp>
      <p:sp>
        <p:nvSpPr>
          <p:cNvPr id="31" name="TextBox 30"/>
          <p:cNvSpPr txBox="1"/>
          <p:nvPr/>
        </p:nvSpPr>
        <p:spPr>
          <a:xfrm rot="5400000">
            <a:off x="6463240" y="5000820"/>
            <a:ext cx="3167390" cy="523220"/>
          </a:xfrm>
          <a:prstGeom prst="rect">
            <a:avLst/>
          </a:prstGeom>
          <a:solidFill>
            <a:srgbClr val="FFC000"/>
          </a:solidFill>
        </p:spPr>
        <p:txBody>
          <a:bodyPr wrap="square" rtlCol="0">
            <a:spAutoFit/>
          </a:bodyPr>
          <a:lstStyle/>
          <a:p>
            <a:pPr algn="ctr"/>
            <a:r>
              <a:rPr lang="en-US" sz="2800" b="1" dirty="0" smtClean="0"/>
              <a:t>Acid</a:t>
            </a:r>
            <a:endParaRPr lang="en-US" sz="2800" b="1" dirty="0"/>
          </a:p>
        </p:txBody>
      </p:sp>
      <p:graphicFrame>
        <p:nvGraphicFramePr>
          <p:cNvPr id="32" name="Table 31"/>
          <p:cNvGraphicFramePr>
            <a:graphicFrameLocks noGrp="1"/>
          </p:cNvGraphicFramePr>
          <p:nvPr>
            <p:extLst>
              <p:ext uri="{D42A27DB-BD31-4B8C-83A1-F6EECF244321}">
                <p14:modId xmlns:p14="http://schemas.microsoft.com/office/powerpoint/2010/main" val="261830234"/>
              </p:ext>
            </p:extLst>
          </p:nvPr>
        </p:nvGraphicFramePr>
        <p:xfrm>
          <a:off x="6383427" y="0"/>
          <a:ext cx="1397330" cy="6858000"/>
        </p:xfrm>
        <a:graphic>
          <a:graphicData uri="http://schemas.openxmlformats.org/drawingml/2006/table">
            <a:tbl>
              <a:tblPr firstRow="1" bandRow="1">
                <a:tableStyleId>{5C22544A-7EE6-4342-B048-85BDC9FD1C3A}</a:tableStyleId>
              </a:tblPr>
              <a:tblGrid>
                <a:gridCol w="1397330">
                  <a:extLst>
                    <a:ext uri="{9D8B030D-6E8A-4147-A177-3AD203B41FA5}">
                      <a16:colId xmlns:a16="http://schemas.microsoft.com/office/drawing/2014/main" val="528601658"/>
                    </a:ext>
                  </a:extLst>
                </a:gridCol>
              </a:tblGrid>
              <a:tr h="370840">
                <a:tc>
                  <a:txBody>
                    <a:bodyPr/>
                    <a:lstStyle/>
                    <a:p>
                      <a:r>
                        <a:rPr lang="en-US" sz="2400" b="1" dirty="0" smtClean="0">
                          <a:solidFill>
                            <a:schemeClr val="bg1"/>
                          </a:solidFill>
                        </a:rPr>
                        <a:t>14</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0066"/>
                    </a:solidFill>
                  </a:tcPr>
                </a:tc>
                <a:extLst>
                  <a:ext uri="{0D108BD9-81ED-4DB2-BD59-A6C34878D82A}">
                    <a16:rowId xmlns:a16="http://schemas.microsoft.com/office/drawing/2014/main" val="3952754934"/>
                  </a:ext>
                </a:extLst>
              </a:tr>
              <a:tr h="370840">
                <a:tc>
                  <a:txBody>
                    <a:bodyPr/>
                    <a:lstStyle/>
                    <a:p>
                      <a:r>
                        <a:rPr lang="en-US" sz="2400" b="1" dirty="0" smtClean="0">
                          <a:solidFill>
                            <a:schemeClr val="bg1"/>
                          </a:solidFill>
                        </a:rPr>
                        <a:t>13</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633008125"/>
                  </a:ext>
                </a:extLst>
              </a:tr>
              <a:tr h="370840">
                <a:tc>
                  <a:txBody>
                    <a:bodyPr/>
                    <a:lstStyle/>
                    <a:p>
                      <a:r>
                        <a:rPr lang="en-US" sz="2400" b="1" dirty="0" smtClean="0">
                          <a:solidFill>
                            <a:schemeClr val="bg1"/>
                          </a:solidFill>
                        </a:rPr>
                        <a:t>12</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FF"/>
                    </a:solidFill>
                  </a:tcPr>
                </a:tc>
                <a:extLst>
                  <a:ext uri="{0D108BD9-81ED-4DB2-BD59-A6C34878D82A}">
                    <a16:rowId xmlns:a16="http://schemas.microsoft.com/office/drawing/2014/main" val="1930809652"/>
                  </a:ext>
                </a:extLst>
              </a:tr>
              <a:tr h="370840">
                <a:tc>
                  <a:txBody>
                    <a:bodyPr/>
                    <a:lstStyle/>
                    <a:p>
                      <a:r>
                        <a:rPr lang="en-US" sz="2400" b="1" dirty="0" smtClean="0">
                          <a:solidFill>
                            <a:schemeClr val="bg1"/>
                          </a:solidFill>
                        </a:rPr>
                        <a:t>11</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CC"/>
                    </a:solidFill>
                  </a:tcPr>
                </a:tc>
                <a:extLst>
                  <a:ext uri="{0D108BD9-81ED-4DB2-BD59-A6C34878D82A}">
                    <a16:rowId xmlns:a16="http://schemas.microsoft.com/office/drawing/2014/main" val="1016882620"/>
                  </a:ext>
                </a:extLst>
              </a:tr>
              <a:tr h="370840">
                <a:tc>
                  <a:txBody>
                    <a:bodyPr/>
                    <a:lstStyle/>
                    <a:p>
                      <a:r>
                        <a:rPr lang="en-US" sz="2400" b="1" dirty="0" smtClean="0">
                          <a:solidFill>
                            <a:schemeClr val="bg1"/>
                          </a:solidFill>
                        </a:rPr>
                        <a:t>10</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983925179"/>
                  </a:ext>
                </a:extLst>
              </a:tr>
              <a:tr h="370840">
                <a:tc>
                  <a:txBody>
                    <a:bodyPr/>
                    <a:lstStyle/>
                    <a:p>
                      <a:r>
                        <a:rPr lang="en-US" sz="2400" b="1" dirty="0" smtClean="0">
                          <a:solidFill>
                            <a:schemeClr val="bg1"/>
                          </a:solidFill>
                        </a:rPr>
                        <a:t>9</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CC"/>
                    </a:solidFill>
                  </a:tcPr>
                </a:tc>
                <a:extLst>
                  <a:ext uri="{0D108BD9-81ED-4DB2-BD59-A6C34878D82A}">
                    <a16:rowId xmlns:a16="http://schemas.microsoft.com/office/drawing/2014/main" val="4131288776"/>
                  </a:ext>
                </a:extLst>
              </a:tr>
              <a:tr h="370840">
                <a:tc>
                  <a:txBody>
                    <a:bodyPr/>
                    <a:lstStyle/>
                    <a:p>
                      <a:r>
                        <a:rPr lang="en-US" sz="2400" b="1" dirty="0" smtClean="0">
                          <a:solidFill>
                            <a:schemeClr val="bg1"/>
                          </a:solidFill>
                        </a:rPr>
                        <a:t>8</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99"/>
                    </a:solidFill>
                  </a:tcPr>
                </a:tc>
                <a:extLst>
                  <a:ext uri="{0D108BD9-81ED-4DB2-BD59-A6C34878D82A}">
                    <a16:rowId xmlns:a16="http://schemas.microsoft.com/office/drawing/2014/main" val="3524198442"/>
                  </a:ext>
                </a:extLst>
              </a:tr>
              <a:tr h="370840">
                <a:tc>
                  <a:txBody>
                    <a:bodyPr/>
                    <a:lstStyle/>
                    <a:p>
                      <a:r>
                        <a:rPr lang="en-US" sz="2400" b="1" dirty="0" smtClean="0">
                          <a:solidFill>
                            <a:schemeClr val="bg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00"/>
                    </a:solidFill>
                  </a:tcPr>
                </a:tc>
                <a:extLst>
                  <a:ext uri="{0D108BD9-81ED-4DB2-BD59-A6C34878D82A}">
                    <a16:rowId xmlns:a16="http://schemas.microsoft.com/office/drawing/2014/main" val="1807214525"/>
                  </a:ext>
                </a:extLst>
              </a:tr>
              <a:tr h="370840">
                <a:tc>
                  <a:txBody>
                    <a:bodyPr/>
                    <a:lstStyle/>
                    <a:p>
                      <a:r>
                        <a:rPr lang="en-US" sz="2400" b="1" dirty="0" smtClean="0">
                          <a:solidFill>
                            <a:schemeClr val="bg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extLst>
                  <a:ext uri="{0D108BD9-81ED-4DB2-BD59-A6C34878D82A}">
                    <a16:rowId xmlns:a16="http://schemas.microsoft.com/office/drawing/2014/main" val="1312814679"/>
                  </a:ext>
                </a:extLst>
              </a:tr>
              <a:tr h="370840">
                <a:tc>
                  <a:txBody>
                    <a:bodyPr/>
                    <a:lstStyle/>
                    <a:p>
                      <a:r>
                        <a:rPr lang="en-US" sz="2400" b="1" dirty="0" smtClean="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33"/>
                    </a:solidFill>
                  </a:tcPr>
                </a:tc>
                <a:extLst>
                  <a:ext uri="{0D108BD9-81ED-4DB2-BD59-A6C34878D82A}">
                    <a16:rowId xmlns:a16="http://schemas.microsoft.com/office/drawing/2014/main" val="2785606983"/>
                  </a:ext>
                </a:extLst>
              </a:tr>
              <a:tr h="370840">
                <a:tc>
                  <a:txBody>
                    <a:bodyPr/>
                    <a:lstStyle/>
                    <a:p>
                      <a:r>
                        <a:rPr lang="en-US" sz="2400" b="1" dirty="0" smtClean="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33"/>
                    </a:solidFill>
                  </a:tcPr>
                </a:tc>
                <a:extLst>
                  <a:ext uri="{0D108BD9-81ED-4DB2-BD59-A6C34878D82A}">
                    <a16:rowId xmlns:a16="http://schemas.microsoft.com/office/drawing/2014/main" val="654272650"/>
                  </a:ext>
                </a:extLst>
              </a:tr>
              <a:tr h="370840">
                <a:tc>
                  <a:txBody>
                    <a:bodyPr/>
                    <a:lstStyle/>
                    <a:p>
                      <a:r>
                        <a:rPr lang="en-US" sz="2400" b="1" dirty="0" smtClean="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909921371"/>
                  </a:ext>
                </a:extLst>
              </a:tr>
              <a:tr h="370840">
                <a:tc>
                  <a:txBody>
                    <a:bodyPr/>
                    <a:lstStyle/>
                    <a:p>
                      <a:r>
                        <a:rPr lang="en-US" sz="2400" b="1" dirty="0" smtClean="0">
                          <a:solidFill>
                            <a:schemeClr val="bg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2969994567"/>
                  </a:ext>
                </a:extLst>
              </a:tr>
              <a:tr h="370840">
                <a:tc>
                  <a:txBody>
                    <a:bodyPr/>
                    <a:lstStyle/>
                    <a:p>
                      <a:r>
                        <a:rPr lang="en-US" sz="2400" b="1" dirty="0" smtClean="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3852855893"/>
                  </a:ext>
                </a:extLst>
              </a:tr>
              <a:tr h="370840">
                <a:tc>
                  <a:txBody>
                    <a:bodyPr/>
                    <a:lstStyle/>
                    <a:p>
                      <a:r>
                        <a:rPr lang="en-US" sz="2400" b="1" dirty="0" smtClean="0">
                          <a:solidFill>
                            <a:schemeClr val="bg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68839533"/>
                  </a:ext>
                </a:extLst>
              </a:tr>
            </a:tbl>
          </a:graphicData>
        </a:graphic>
      </p:graphicFrame>
      <p:sp>
        <p:nvSpPr>
          <p:cNvPr id="8" name="TextBox 7"/>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55112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4396789" y="2263438"/>
            <a:ext cx="4183686" cy="3263660"/>
          </a:xfrm>
          <a:prstGeom prst="rect">
            <a:avLst/>
          </a:prstGeom>
        </p:spPr>
      </p:pic>
      <p:sp>
        <p:nvSpPr>
          <p:cNvPr id="12" name="TextBox 11"/>
          <p:cNvSpPr txBox="1"/>
          <p:nvPr/>
        </p:nvSpPr>
        <p:spPr>
          <a:xfrm>
            <a:off x="4649961" y="2805982"/>
            <a:ext cx="3700934" cy="1107996"/>
          </a:xfrm>
          <a:prstGeom prst="rect">
            <a:avLst/>
          </a:prstGeom>
          <a:noFill/>
        </p:spPr>
        <p:txBody>
          <a:bodyPr wrap="square" rtlCol="0">
            <a:spAutoFit/>
          </a:bodyPr>
          <a:lstStyle/>
          <a:p>
            <a:pPr algn="ctr"/>
            <a:r>
              <a:rPr lang="en-US" sz="3300" b="1" dirty="0">
                <a:solidFill>
                  <a:schemeClr val="accent5">
                    <a:lumMod val="50000"/>
                  </a:schemeClr>
                </a:solidFill>
                <a:latin typeface="Arial Rounded MT Bold" panose="020F0704030504030204" pitchFamily="34" charset="0"/>
              </a:rPr>
              <a:t>Rain: 120–160 in</a:t>
            </a:r>
          </a:p>
          <a:p>
            <a:pPr algn="ctr"/>
            <a:r>
              <a:rPr lang="en-US" sz="3300" b="1" dirty="0">
                <a:solidFill>
                  <a:schemeClr val="accent5">
                    <a:lumMod val="50000"/>
                  </a:schemeClr>
                </a:solidFill>
                <a:latin typeface="Arial Rounded MT Bold" panose="020F0704030504030204" pitchFamily="34" charset="0"/>
              </a:rPr>
              <a:t>305–406 cm</a:t>
            </a:r>
          </a:p>
        </p:txBody>
      </p:sp>
      <p:grpSp>
        <p:nvGrpSpPr>
          <p:cNvPr id="3" name="Group 2"/>
          <p:cNvGrpSpPr/>
          <p:nvPr/>
        </p:nvGrpSpPr>
        <p:grpSpPr>
          <a:xfrm>
            <a:off x="194207" y="1431948"/>
            <a:ext cx="3457576" cy="3248026"/>
            <a:chOff x="258942" y="766264"/>
            <a:chExt cx="4610101" cy="4330701"/>
          </a:xfrm>
        </p:grpSpPr>
        <p:sp>
          <p:nvSpPr>
            <p:cNvPr id="8" name="Sun 7"/>
            <p:cNvSpPr/>
            <p:nvPr/>
          </p:nvSpPr>
          <p:spPr>
            <a:xfrm>
              <a:off x="258942" y="766264"/>
              <a:ext cx="4610101" cy="4330701"/>
            </a:xfrm>
            <a:prstGeom prst="su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ound Same Side Corner Rectangle 4"/>
            <p:cNvSpPr/>
            <p:nvPr/>
          </p:nvSpPr>
          <p:spPr>
            <a:xfrm>
              <a:off x="1324494" y="2481131"/>
              <a:ext cx="2433361" cy="806648"/>
            </a:xfrm>
            <a:prstGeom prst="round2SameRect">
              <a:avLst/>
            </a:prstGeom>
            <a:noFill/>
          </p:spPr>
          <p:txBody>
            <a:bodyPr wrap="none" lIns="68580" tIns="34290" rIns="68580" bIns="34290">
              <a:spAutoFit/>
            </a:bodyPr>
            <a:lstStyle/>
            <a:p>
              <a:pPr algn="ctr"/>
              <a:r>
                <a:rPr lang="en-US" sz="3300" dirty="0">
                  <a:ln w="0"/>
                  <a:solidFill>
                    <a:srgbClr val="FF0000"/>
                  </a:solidFill>
                  <a:effectLst>
                    <a:reflection blurRad="6350" stA="53000" endA="300" endPos="35500" dir="5400000" sy="-90000" algn="bl" rotWithShape="0"/>
                  </a:effectLst>
                </a:rPr>
                <a:t>Hot: 28°C</a:t>
              </a:r>
            </a:p>
          </p:txBody>
        </p:sp>
      </p:grpSp>
      <p:grpSp>
        <p:nvGrpSpPr>
          <p:cNvPr id="16" name="Group 15"/>
          <p:cNvGrpSpPr/>
          <p:nvPr/>
        </p:nvGrpSpPr>
        <p:grpSpPr>
          <a:xfrm>
            <a:off x="3832536" y="1091572"/>
            <a:ext cx="3526316" cy="1114128"/>
            <a:chOff x="5511950" y="1229309"/>
            <a:chExt cx="4701754" cy="1485504"/>
          </a:xfrm>
        </p:grpSpPr>
        <p:pic>
          <p:nvPicPr>
            <p:cNvPr id="3074" name="Picture 2" descr="Moisture Logo, Humidifier, Humidity, Relative Humidity, Temperature, Data  Logger, Weather, Symbol transparent background PNG clipart | HiClip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86" b="98276" l="10000" r="90000"/>
                      </a14:imgEffect>
                    </a14:imgLayer>
                  </a14:imgProps>
                </a:ext>
                <a:ext uri="{28A0092B-C50C-407E-A947-70E740481C1C}">
                  <a14:useLocalDpi xmlns:a14="http://schemas.microsoft.com/office/drawing/2010/main" val="0"/>
                </a:ext>
              </a:extLst>
            </a:blip>
            <a:srcRect/>
            <a:stretch>
              <a:fillRect/>
            </a:stretch>
          </p:blipFill>
          <p:spPr bwMode="auto">
            <a:xfrm>
              <a:off x="5511950" y="1229309"/>
              <a:ext cx="1920909" cy="1485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16275" y="1639888"/>
              <a:ext cx="3097429" cy="800219"/>
            </a:xfrm>
            <a:prstGeom prst="rect">
              <a:avLst/>
            </a:prstGeom>
            <a:noFill/>
          </p:spPr>
          <p:txBody>
            <a:bodyPr wrap="none" rtlCol="0">
              <a:spAutoFit/>
            </a:bodyPr>
            <a:lstStyle/>
            <a:p>
              <a:r>
                <a:rPr lang="en-US" sz="3300" dirty="0">
                  <a:solidFill>
                    <a:srgbClr val="0070C0"/>
                  </a:solidFill>
                  <a:latin typeface="Bahnschrift SemiBold Condensed" panose="020B0502040204020203" pitchFamily="34" charset="0"/>
                </a:rPr>
                <a:t>Humid: 74–87%</a:t>
              </a:r>
            </a:p>
          </p:txBody>
        </p:sp>
      </p:gr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4869" b="95318" l="1628" r="96977"/>
                    </a14:imgEffect>
                  </a14:imgLayer>
                </a14:imgProps>
              </a:ext>
            </a:extLst>
          </a:blip>
          <a:stretch>
            <a:fillRect/>
          </a:stretch>
        </p:blipFill>
        <p:spPr>
          <a:xfrm>
            <a:off x="649151" y="5394199"/>
            <a:ext cx="2619289" cy="1242949"/>
          </a:xfrm>
          <a:prstGeom prst="rect">
            <a:avLst/>
          </a:prstGeom>
        </p:spPr>
      </p:pic>
      <p:sp>
        <p:nvSpPr>
          <p:cNvPr id="10" name="TextBox 9"/>
          <p:cNvSpPr txBox="1"/>
          <p:nvPr/>
        </p:nvSpPr>
        <p:spPr>
          <a:xfrm>
            <a:off x="3305176" y="5690596"/>
            <a:ext cx="5353050" cy="1200329"/>
          </a:xfrm>
          <a:prstGeom prst="rect">
            <a:avLst/>
          </a:prstGeom>
          <a:noFill/>
        </p:spPr>
        <p:txBody>
          <a:bodyPr wrap="square" rtlCol="0">
            <a:spAutoFit/>
          </a:bodyPr>
          <a:lstStyle/>
          <a:p>
            <a:r>
              <a:rPr lang="en-US" sz="2400" dirty="0"/>
              <a:t>Northeast Trade Winds: </a:t>
            </a:r>
            <a:r>
              <a:rPr lang="en-US" sz="2400" dirty="0" smtClean="0"/>
              <a:t>Oct-May</a:t>
            </a:r>
            <a:endParaRPr lang="en-US" sz="2400" dirty="0"/>
          </a:p>
          <a:p>
            <a:r>
              <a:rPr lang="en-US" sz="2400" dirty="0"/>
              <a:t>Southwest monsoon Winds: June–Oct</a:t>
            </a:r>
          </a:p>
          <a:p>
            <a:endParaRPr lang="en-US" sz="2400" dirty="0"/>
          </a:p>
        </p:txBody>
      </p:sp>
      <p:sp>
        <p:nvSpPr>
          <p:cNvPr id="2" name="Title 1"/>
          <p:cNvSpPr>
            <a:spLocks noGrp="1"/>
          </p:cNvSpPr>
          <p:nvPr>
            <p:ph type="title"/>
          </p:nvPr>
        </p:nvSpPr>
        <p:spPr>
          <a:xfrm>
            <a:off x="194207" y="184098"/>
            <a:ext cx="7886700" cy="994172"/>
          </a:xfrm>
        </p:spPr>
        <p:txBody>
          <a:bodyPr>
            <a:normAutofit fontScale="90000"/>
          </a:bodyPr>
          <a:lstStyle/>
          <a:p>
            <a:r>
              <a:rPr lang="en-US" sz="4050" dirty="0" smtClean="0"/>
              <a:t>Palau Tropical climate: Annual Averages</a:t>
            </a:r>
            <a:endParaRPr lang="en-US" sz="4050" dirty="0"/>
          </a:p>
        </p:txBody>
      </p:sp>
      <p:sp>
        <p:nvSpPr>
          <p:cNvPr id="13" name="TextBox 12"/>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250380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02" y="117203"/>
            <a:ext cx="7886700" cy="1325563"/>
          </a:xfrm>
        </p:spPr>
        <p:txBody>
          <a:bodyPr/>
          <a:lstStyle/>
          <a:p>
            <a:r>
              <a:rPr lang="en-US" dirty="0" smtClean="0"/>
              <a:t>Experiment Discussion</a:t>
            </a:r>
            <a:endParaRPr lang="en-US" dirty="0"/>
          </a:p>
        </p:txBody>
      </p:sp>
      <p:sp>
        <p:nvSpPr>
          <p:cNvPr id="3" name="Content Placeholder 2"/>
          <p:cNvSpPr>
            <a:spLocks noGrp="1"/>
          </p:cNvSpPr>
          <p:nvPr>
            <p:ph idx="1"/>
          </p:nvPr>
        </p:nvSpPr>
        <p:spPr>
          <a:xfrm>
            <a:off x="330178" y="1559966"/>
            <a:ext cx="5502339" cy="2933204"/>
          </a:xfrm>
        </p:spPr>
        <p:txBody>
          <a:bodyPr>
            <a:normAutofit/>
          </a:bodyPr>
          <a:lstStyle/>
          <a:p>
            <a:r>
              <a:rPr lang="en-US" dirty="0" err="1" smtClean="0"/>
              <a:t>Kam</a:t>
            </a:r>
            <a:r>
              <a:rPr lang="en-US" dirty="0" smtClean="0"/>
              <a:t> </a:t>
            </a:r>
            <a:r>
              <a:rPr lang="en-US" dirty="0" err="1" smtClean="0"/>
              <a:t>sodii</a:t>
            </a:r>
            <a:r>
              <a:rPr lang="en-US" dirty="0" smtClean="0"/>
              <a:t> a pH el </a:t>
            </a:r>
            <a:r>
              <a:rPr lang="en-US" dirty="0" err="1" smtClean="0"/>
              <a:t>loba</a:t>
            </a:r>
            <a:r>
              <a:rPr lang="en-US" dirty="0" smtClean="0"/>
              <a:t> </a:t>
            </a:r>
            <a:r>
              <a:rPr lang="en-US" dirty="0" err="1" smtClean="0"/>
              <a:t>uldesuem</a:t>
            </a:r>
            <a:r>
              <a:rPr lang="en-US" dirty="0" smtClean="0"/>
              <a:t>?</a:t>
            </a:r>
          </a:p>
          <a:p>
            <a:r>
              <a:rPr lang="en-US" dirty="0" err="1" smtClean="0"/>
              <a:t>Ngera</a:t>
            </a:r>
            <a:r>
              <a:rPr lang="en-US" dirty="0" smtClean="0"/>
              <a:t> </a:t>
            </a:r>
            <a:r>
              <a:rPr lang="en-US" dirty="0" err="1" smtClean="0"/>
              <a:t>mle</a:t>
            </a:r>
            <a:r>
              <a:rPr lang="en-US" dirty="0" smtClean="0"/>
              <a:t> </a:t>
            </a:r>
            <a:r>
              <a:rPr lang="en-US" dirty="0" err="1" smtClean="0"/>
              <a:t>kot</a:t>
            </a:r>
            <a:r>
              <a:rPr lang="en-US" dirty="0" smtClean="0"/>
              <a:t> el acidic el solution?</a:t>
            </a:r>
          </a:p>
          <a:p>
            <a:r>
              <a:rPr lang="en-US" dirty="0" err="1" smtClean="0"/>
              <a:t>Ngera</a:t>
            </a:r>
            <a:r>
              <a:rPr lang="en-US" dirty="0" smtClean="0"/>
              <a:t> </a:t>
            </a:r>
            <a:r>
              <a:rPr lang="en-US" dirty="0" err="1" smtClean="0"/>
              <a:t>mle</a:t>
            </a:r>
            <a:r>
              <a:rPr lang="en-US" dirty="0" smtClean="0"/>
              <a:t> basic el solution?</a:t>
            </a:r>
          </a:p>
          <a:p>
            <a:r>
              <a:rPr lang="en-US" dirty="0" err="1" smtClean="0"/>
              <a:t>Ngera</a:t>
            </a:r>
            <a:r>
              <a:rPr lang="en-US" dirty="0" smtClean="0"/>
              <a:t> pH </a:t>
            </a:r>
            <a:r>
              <a:rPr lang="en-US" dirty="0" err="1" smtClean="0"/>
              <a:t>er</a:t>
            </a:r>
            <a:r>
              <a:rPr lang="en-US" dirty="0" smtClean="0"/>
              <a:t> a </a:t>
            </a:r>
            <a:r>
              <a:rPr lang="en-US" dirty="0" err="1" smtClean="0"/>
              <a:t>ralm</a:t>
            </a:r>
            <a:r>
              <a:rPr lang="en-US" dirty="0" smtClean="0"/>
              <a:t>? Ng acidic, basic me a </a:t>
            </a:r>
            <a:r>
              <a:rPr lang="en-US" dirty="0" err="1" smtClean="0"/>
              <a:t>lechub</a:t>
            </a:r>
            <a:r>
              <a:rPr lang="en-US" dirty="0" smtClean="0"/>
              <a:t> eng neutral?</a:t>
            </a:r>
          </a:p>
        </p:txBody>
      </p:sp>
      <p:sp>
        <p:nvSpPr>
          <p:cNvPr id="8" name="TextBox 7"/>
          <p:cNvSpPr txBox="1"/>
          <p:nvPr/>
        </p:nvSpPr>
        <p:spPr>
          <a:xfrm rot="5400000">
            <a:off x="6178391" y="1322088"/>
            <a:ext cx="3167390" cy="523220"/>
          </a:xfrm>
          <a:prstGeom prst="rect">
            <a:avLst/>
          </a:prstGeom>
          <a:solidFill>
            <a:srgbClr val="00B0F0"/>
          </a:solidFill>
        </p:spPr>
        <p:txBody>
          <a:bodyPr wrap="square" rtlCol="0">
            <a:spAutoFit/>
          </a:bodyPr>
          <a:lstStyle/>
          <a:p>
            <a:pPr algn="ctr"/>
            <a:r>
              <a:rPr lang="en-US" sz="2800" b="1" dirty="0" smtClean="0"/>
              <a:t>Base/Alkali</a:t>
            </a:r>
            <a:endParaRPr lang="en-US" sz="2800" b="1" dirty="0"/>
          </a:p>
        </p:txBody>
      </p:sp>
      <p:sp>
        <p:nvSpPr>
          <p:cNvPr id="9" name="TextBox 8"/>
          <p:cNvSpPr txBox="1"/>
          <p:nvPr/>
        </p:nvSpPr>
        <p:spPr>
          <a:xfrm>
            <a:off x="7512350" y="3167390"/>
            <a:ext cx="1631649" cy="523220"/>
          </a:xfrm>
          <a:prstGeom prst="rect">
            <a:avLst/>
          </a:prstGeom>
          <a:solidFill>
            <a:schemeClr val="accent1">
              <a:lumMod val="20000"/>
              <a:lumOff val="80000"/>
            </a:schemeClr>
          </a:solidFill>
        </p:spPr>
        <p:txBody>
          <a:bodyPr wrap="square" rtlCol="0">
            <a:spAutoFit/>
          </a:bodyPr>
          <a:lstStyle/>
          <a:p>
            <a:r>
              <a:rPr lang="en-US" sz="2800" b="1" dirty="0" smtClean="0"/>
              <a:t>Neutral</a:t>
            </a:r>
            <a:endParaRPr lang="en-US" sz="2800" b="1" dirty="0"/>
          </a:p>
        </p:txBody>
      </p:sp>
      <p:sp>
        <p:nvSpPr>
          <p:cNvPr id="10" name="TextBox 9"/>
          <p:cNvSpPr txBox="1"/>
          <p:nvPr/>
        </p:nvSpPr>
        <p:spPr>
          <a:xfrm rot="5400000">
            <a:off x="6178229" y="5000820"/>
            <a:ext cx="3167390" cy="523220"/>
          </a:xfrm>
          <a:prstGeom prst="rect">
            <a:avLst/>
          </a:prstGeom>
          <a:solidFill>
            <a:srgbClr val="FFC000"/>
          </a:solidFill>
        </p:spPr>
        <p:txBody>
          <a:bodyPr wrap="square" rtlCol="0">
            <a:spAutoFit/>
          </a:bodyPr>
          <a:lstStyle/>
          <a:p>
            <a:pPr algn="ctr"/>
            <a:r>
              <a:rPr lang="en-US" sz="2800" b="1" dirty="0" smtClean="0"/>
              <a:t>Acid</a:t>
            </a:r>
            <a:endParaRPr lang="en-US" sz="2800" b="1" dirty="0"/>
          </a:p>
        </p:txBody>
      </p:sp>
      <p:graphicFrame>
        <p:nvGraphicFramePr>
          <p:cNvPr id="11" name="Table 10"/>
          <p:cNvGraphicFramePr>
            <a:graphicFrameLocks noGrp="1"/>
          </p:cNvGraphicFramePr>
          <p:nvPr>
            <p:extLst>
              <p:ext uri="{D42A27DB-BD31-4B8C-83A1-F6EECF244321}">
                <p14:modId xmlns:p14="http://schemas.microsoft.com/office/powerpoint/2010/main" val="3227903944"/>
              </p:ext>
            </p:extLst>
          </p:nvPr>
        </p:nvGraphicFramePr>
        <p:xfrm>
          <a:off x="6098416" y="0"/>
          <a:ext cx="1397330" cy="6858000"/>
        </p:xfrm>
        <a:graphic>
          <a:graphicData uri="http://schemas.openxmlformats.org/drawingml/2006/table">
            <a:tbl>
              <a:tblPr firstRow="1" bandRow="1">
                <a:tableStyleId>{5C22544A-7EE6-4342-B048-85BDC9FD1C3A}</a:tableStyleId>
              </a:tblPr>
              <a:tblGrid>
                <a:gridCol w="1397330">
                  <a:extLst>
                    <a:ext uri="{9D8B030D-6E8A-4147-A177-3AD203B41FA5}">
                      <a16:colId xmlns:a16="http://schemas.microsoft.com/office/drawing/2014/main" val="528601658"/>
                    </a:ext>
                  </a:extLst>
                </a:gridCol>
              </a:tblGrid>
              <a:tr h="370840">
                <a:tc>
                  <a:txBody>
                    <a:bodyPr/>
                    <a:lstStyle/>
                    <a:p>
                      <a:r>
                        <a:rPr lang="en-US" sz="2400" b="1" dirty="0" smtClean="0">
                          <a:solidFill>
                            <a:schemeClr val="bg1"/>
                          </a:solidFill>
                        </a:rPr>
                        <a:t>14</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0066"/>
                    </a:solidFill>
                  </a:tcPr>
                </a:tc>
                <a:extLst>
                  <a:ext uri="{0D108BD9-81ED-4DB2-BD59-A6C34878D82A}">
                    <a16:rowId xmlns:a16="http://schemas.microsoft.com/office/drawing/2014/main" val="3952754934"/>
                  </a:ext>
                </a:extLst>
              </a:tr>
              <a:tr h="370840">
                <a:tc>
                  <a:txBody>
                    <a:bodyPr/>
                    <a:lstStyle/>
                    <a:p>
                      <a:r>
                        <a:rPr lang="en-US" sz="2400" b="1" dirty="0" smtClean="0">
                          <a:solidFill>
                            <a:schemeClr val="bg1"/>
                          </a:solidFill>
                        </a:rPr>
                        <a:t>13</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633008125"/>
                  </a:ext>
                </a:extLst>
              </a:tr>
              <a:tr h="370840">
                <a:tc>
                  <a:txBody>
                    <a:bodyPr/>
                    <a:lstStyle/>
                    <a:p>
                      <a:r>
                        <a:rPr lang="en-US" sz="2400" b="1" dirty="0" smtClean="0">
                          <a:solidFill>
                            <a:schemeClr val="bg1"/>
                          </a:solidFill>
                        </a:rPr>
                        <a:t>12</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FF"/>
                    </a:solidFill>
                  </a:tcPr>
                </a:tc>
                <a:extLst>
                  <a:ext uri="{0D108BD9-81ED-4DB2-BD59-A6C34878D82A}">
                    <a16:rowId xmlns:a16="http://schemas.microsoft.com/office/drawing/2014/main" val="1930809652"/>
                  </a:ext>
                </a:extLst>
              </a:tr>
              <a:tr h="370840">
                <a:tc>
                  <a:txBody>
                    <a:bodyPr/>
                    <a:lstStyle/>
                    <a:p>
                      <a:r>
                        <a:rPr lang="en-US" sz="2400" b="1" dirty="0" smtClean="0">
                          <a:solidFill>
                            <a:schemeClr val="bg1"/>
                          </a:solidFill>
                        </a:rPr>
                        <a:t>11</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CC"/>
                    </a:solidFill>
                  </a:tcPr>
                </a:tc>
                <a:extLst>
                  <a:ext uri="{0D108BD9-81ED-4DB2-BD59-A6C34878D82A}">
                    <a16:rowId xmlns:a16="http://schemas.microsoft.com/office/drawing/2014/main" val="1016882620"/>
                  </a:ext>
                </a:extLst>
              </a:tr>
              <a:tr h="370840">
                <a:tc>
                  <a:txBody>
                    <a:bodyPr/>
                    <a:lstStyle/>
                    <a:p>
                      <a:r>
                        <a:rPr lang="en-US" sz="2400" b="1" dirty="0" smtClean="0">
                          <a:solidFill>
                            <a:schemeClr val="bg1"/>
                          </a:solidFill>
                        </a:rPr>
                        <a:t>10</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983925179"/>
                  </a:ext>
                </a:extLst>
              </a:tr>
              <a:tr h="370840">
                <a:tc>
                  <a:txBody>
                    <a:bodyPr/>
                    <a:lstStyle/>
                    <a:p>
                      <a:r>
                        <a:rPr lang="en-US" sz="2400" b="1" dirty="0" smtClean="0">
                          <a:solidFill>
                            <a:schemeClr val="bg1"/>
                          </a:solidFill>
                        </a:rPr>
                        <a:t>9</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CC"/>
                    </a:solidFill>
                  </a:tcPr>
                </a:tc>
                <a:extLst>
                  <a:ext uri="{0D108BD9-81ED-4DB2-BD59-A6C34878D82A}">
                    <a16:rowId xmlns:a16="http://schemas.microsoft.com/office/drawing/2014/main" val="4131288776"/>
                  </a:ext>
                </a:extLst>
              </a:tr>
              <a:tr h="370840">
                <a:tc>
                  <a:txBody>
                    <a:bodyPr/>
                    <a:lstStyle/>
                    <a:p>
                      <a:r>
                        <a:rPr lang="en-US" sz="2400" b="1" dirty="0" smtClean="0">
                          <a:solidFill>
                            <a:schemeClr val="bg1"/>
                          </a:solidFill>
                        </a:rPr>
                        <a:t>8</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99"/>
                    </a:solidFill>
                  </a:tcPr>
                </a:tc>
                <a:extLst>
                  <a:ext uri="{0D108BD9-81ED-4DB2-BD59-A6C34878D82A}">
                    <a16:rowId xmlns:a16="http://schemas.microsoft.com/office/drawing/2014/main" val="3524198442"/>
                  </a:ext>
                </a:extLst>
              </a:tr>
              <a:tr h="370840">
                <a:tc>
                  <a:txBody>
                    <a:bodyPr/>
                    <a:lstStyle/>
                    <a:p>
                      <a:r>
                        <a:rPr lang="en-US" sz="2400" b="1" dirty="0" smtClean="0">
                          <a:solidFill>
                            <a:schemeClr val="bg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00"/>
                    </a:solidFill>
                  </a:tcPr>
                </a:tc>
                <a:extLst>
                  <a:ext uri="{0D108BD9-81ED-4DB2-BD59-A6C34878D82A}">
                    <a16:rowId xmlns:a16="http://schemas.microsoft.com/office/drawing/2014/main" val="1807214525"/>
                  </a:ext>
                </a:extLst>
              </a:tr>
              <a:tr h="370840">
                <a:tc>
                  <a:txBody>
                    <a:bodyPr/>
                    <a:lstStyle/>
                    <a:p>
                      <a:r>
                        <a:rPr lang="en-US" sz="2400" b="1" dirty="0" smtClean="0">
                          <a:solidFill>
                            <a:schemeClr val="bg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extLst>
                  <a:ext uri="{0D108BD9-81ED-4DB2-BD59-A6C34878D82A}">
                    <a16:rowId xmlns:a16="http://schemas.microsoft.com/office/drawing/2014/main" val="1312814679"/>
                  </a:ext>
                </a:extLst>
              </a:tr>
              <a:tr h="370840">
                <a:tc>
                  <a:txBody>
                    <a:bodyPr/>
                    <a:lstStyle/>
                    <a:p>
                      <a:r>
                        <a:rPr lang="en-US" sz="2400" b="1" dirty="0" smtClean="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33"/>
                    </a:solidFill>
                  </a:tcPr>
                </a:tc>
                <a:extLst>
                  <a:ext uri="{0D108BD9-81ED-4DB2-BD59-A6C34878D82A}">
                    <a16:rowId xmlns:a16="http://schemas.microsoft.com/office/drawing/2014/main" val="2785606983"/>
                  </a:ext>
                </a:extLst>
              </a:tr>
              <a:tr h="370840">
                <a:tc>
                  <a:txBody>
                    <a:bodyPr/>
                    <a:lstStyle/>
                    <a:p>
                      <a:r>
                        <a:rPr lang="en-US" sz="2400" b="1" dirty="0" smtClean="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33"/>
                    </a:solidFill>
                  </a:tcPr>
                </a:tc>
                <a:extLst>
                  <a:ext uri="{0D108BD9-81ED-4DB2-BD59-A6C34878D82A}">
                    <a16:rowId xmlns:a16="http://schemas.microsoft.com/office/drawing/2014/main" val="654272650"/>
                  </a:ext>
                </a:extLst>
              </a:tr>
              <a:tr h="370840">
                <a:tc>
                  <a:txBody>
                    <a:bodyPr/>
                    <a:lstStyle/>
                    <a:p>
                      <a:r>
                        <a:rPr lang="en-US" sz="2400" b="1" dirty="0" smtClean="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909921371"/>
                  </a:ext>
                </a:extLst>
              </a:tr>
              <a:tr h="370840">
                <a:tc>
                  <a:txBody>
                    <a:bodyPr/>
                    <a:lstStyle/>
                    <a:p>
                      <a:r>
                        <a:rPr lang="en-US" sz="2400" b="1" dirty="0" smtClean="0">
                          <a:solidFill>
                            <a:schemeClr val="bg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2969994567"/>
                  </a:ext>
                </a:extLst>
              </a:tr>
              <a:tr h="370840">
                <a:tc>
                  <a:txBody>
                    <a:bodyPr/>
                    <a:lstStyle/>
                    <a:p>
                      <a:r>
                        <a:rPr lang="en-US" sz="2400" b="1" dirty="0" smtClean="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3852855893"/>
                  </a:ext>
                </a:extLst>
              </a:tr>
              <a:tr h="370840">
                <a:tc>
                  <a:txBody>
                    <a:bodyPr/>
                    <a:lstStyle/>
                    <a:p>
                      <a:r>
                        <a:rPr lang="en-US" sz="2400" b="1" dirty="0" smtClean="0">
                          <a:solidFill>
                            <a:schemeClr val="bg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68839533"/>
                  </a:ext>
                </a:extLst>
              </a:tr>
            </a:tbl>
          </a:graphicData>
        </a:graphic>
      </p:graphicFrame>
      <p:sp>
        <p:nvSpPr>
          <p:cNvPr id="12" name="TextBox 11"/>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8846638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02" y="10323"/>
            <a:ext cx="7886700" cy="1325563"/>
          </a:xfrm>
        </p:spPr>
        <p:txBody>
          <a:bodyPr/>
          <a:lstStyle/>
          <a:p>
            <a:r>
              <a:rPr lang="en-US" dirty="0" err="1" smtClean="0"/>
              <a:t>Omesodel</a:t>
            </a:r>
            <a:r>
              <a:rPr lang="en-US" dirty="0" smtClean="0"/>
              <a:t> a Experiment</a:t>
            </a:r>
            <a:endParaRPr lang="en-US" dirty="0"/>
          </a:p>
        </p:txBody>
      </p:sp>
      <p:sp>
        <p:nvSpPr>
          <p:cNvPr id="3" name="Content Placeholder 2"/>
          <p:cNvSpPr>
            <a:spLocks noGrp="1"/>
          </p:cNvSpPr>
          <p:nvPr>
            <p:ph idx="1"/>
          </p:nvPr>
        </p:nvSpPr>
        <p:spPr>
          <a:xfrm>
            <a:off x="315364" y="1104404"/>
            <a:ext cx="5940837" cy="5763915"/>
          </a:xfrm>
        </p:spPr>
        <p:txBody>
          <a:bodyPr>
            <a:normAutofit fontScale="92500" lnSpcReduction="10000"/>
          </a:bodyPr>
          <a:lstStyle/>
          <a:p>
            <a:r>
              <a:rPr lang="en-US" dirty="0" smtClean="0"/>
              <a:t>A </a:t>
            </a:r>
            <a:r>
              <a:rPr lang="en-US" dirty="0" err="1" smtClean="0"/>
              <a:t>ikel</a:t>
            </a:r>
            <a:r>
              <a:rPr lang="en-US" dirty="0" smtClean="0"/>
              <a:t> </a:t>
            </a:r>
            <a:r>
              <a:rPr lang="en-US" dirty="0" err="1" smtClean="0"/>
              <a:t>omulemlaoch</a:t>
            </a:r>
            <a:r>
              <a:rPr lang="en-US" dirty="0" smtClean="0"/>
              <a:t> eng </a:t>
            </a:r>
            <a:r>
              <a:rPr lang="en-US" dirty="0" err="1" smtClean="0"/>
              <a:t>mlo</a:t>
            </a:r>
            <a:r>
              <a:rPr lang="en-US" dirty="0" smtClean="0"/>
              <a:t> </a:t>
            </a:r>
            <a:r>
              <a:rPr lang="en-US" dirty="0" err="1" smtClean="0"/>
              <a:t>merang</a:t>
            </a:r>
            <a:r>
              <a:rPr lang="en-US" dirty="0" smtClean="0"/>
              <a:t>?</a:t>
            </a:r>
          </a:p>
          <a:p>
            <a:pPr marL="0" indent="0">
              <a:buNone/>
            </a:pPr>
            <a:r>
              <a:rPr lang="en-US" dirty="0" err="1" smtClean="0"/>
              <a:t>Olechotel</a:t>
            </a:r>
            <a:r>
              <a:rPr lang="en-US" dirty="0" smtClean="0"/>
              <a:t> a substances el </a:t>
            </a:r>
            <a:r>
              <a:rPr lang="en-US" dirty="0" err="1" smtClean="0"/>
              <a:t>ngar</a:t>
            </a:r>
            <a:r>
              <a:rPr lang="en-US" dirty="0" smtClean="0"/>
              <a:t> </a:t>
            </a:r>
            <a:r>
              <a:rPr lang="en-US" dirty="0" err="1" smtClean="0"/>
              <a:t>er</a:t>
            </a:r>
            <a:r>
              <a:rPr lang="en-US" dirty="0" smtClean="0"/>
              <a:t> a basic (low </a:t>
            </a:r>
            <a:r>
              <a:rPr lang="en-US" dirty="0"/>
              <a:t>acidity) to acidic (high acidity):</a:t>
            </a:r>
          </a:p>
          <a:p>
            <a:r>
              <a:rPr lang="en-US" dirty="0"/>
              <a:t>Baking soda</a:t>
            </a:r>
          </a:p>
          <a:p>
            <a:r>
              <a:rPr lang="en-US" dirty="0"/>
              <a:t>Seawater</a:t>
            </a:r>
          </a:p>
          <a:p>
            <a:r>
              <a:rPr lang="en-US" dirty="0"/>
              <a:t>Tap Water</a:t>
            </a:r>
          </a:p>
          <a:p>
            <a:r>
              <a:rPr lang="en-US" dirty="0"/>
              <a:t>Antacid</a:t>
            </a:r>
          </a:p>
          <a:p>
            <a:r>
              <a:rPr lang="en-US" dirty="0"/>
              <a:t>Coffee</a:t>
            </a:r>
          </a:p>
          <a:p>
            <a:r>
              <a:rPr lang="en-US" dirty="0"/>
              <a:t>Milk</a:t>
            </a:r>
          </a:p>
          <a:p>
            <a:r>
              <a:rPr lang="en-US" dirty="0"/>
              <a:t>Soda Water</a:t>
            </a:r>
          </a:p>
          <a:p>
            <a:r>
              <a:rPr lang="en-US" dirty="0"/>
              <a:t>Coke</a:t>
            </a:r>
          </a:p>
          <a:p>
            <a:r>
              <a:rPr lang="en-US" dirty="0"/>
              <a:t>Vinegar</a:t>
            </a:r>
          </a:p>
          <a:p>
            <a:r>
              <a:rPr lang="en-US" dirty="0"/>
              <a:t>Lemon Juice</a:t>
            </a:r>
          </a:p>
          <a:p>
            <a:endParaRPr lang="en-US" dirty="0"/>
          </a:p>
        </p:txBody>
      </p:sp>
      <p:sp>
        <p:nvSpPr>
          <p:cNvPr id="11" name="TextBox 10"/>
          <p:cNvSpPr txBox="1"/>
          <p:nvPr/>
        </p:nvSpPr>
        <p:spPr>
          <a:xfrm rot="5400000">
            <a:off x="6178391" y="1322088"/>
            <a:ext cx="3167390" cy="523220"/>
          </a:xfrm>
          <a:prstGeom prst="rect">
            <a:avLst/>
          </a:prstGeom>
          <a:solidFill>
            <a:srgbClr val="00B0F0"/>
          </a:solidFill>
        </p:spPr>
        <p:txBody>
          <a:bodyPr wrap="square" rtlCol="0">
            <a:spAutoFit/>
          </a:bodyPr>
          <a:lstStyle/>
          <a:p>
            <a:pPr algn="ctr"/>
            <a:r>
              <a:rPr lang="en-US" sz="2800" b="1" dirty="0" smtClean="0"/>
              <a:t>Base/Alkali</a:t>
            </a:r>
            <a:endParaRPr lang="en-US" sz="2800" b="1" dirty="0"/>
          </a:p>
        </p:txBody>
      </p:sp>
      <p:sp>
        <p:nvSpPr>
          <p:cNvPr id="12" name="TextBox 11"/>
          <p:cNvSpPr txBox="1"/>
          <p:nvPr/>
        </p:nvSpPr>
        <p:spPr>
          <a:xfrm>
            <a:off x="7512350" y="3167390"/>
            <a:ext cx="1631649" cy="523220"/>
          </a:xfrm>
          <a:prstGeom prst="rect">
            <a:avLst/>
          </a:prstGeom>
          <a:solidFill>
            <a:schemeClr val="accent1">
              <a:lumMod val="20000"/>
              <a:lumOff val="80000"/>
            </a:schemeClr>
          </a:solidFill>
        </p:spPr>
        <p:txBody>
          <a:bodyPr wrap="square" rtlCol="0">
            <a:spAutoFit/>
          </a:bodyPr>
          <a:lstStyle/>
          <a:p>
            <a:r>
              <a:rPr lang="en-US" sz="2800" b="1" dirty="0" smtClean="0"/>
              <a:t>Neutral</a:t>
            </a:r>
            <a:endParaRPr lang="en-US" sz="2800" b="1" dirty="0"/>
          </a:p>
        </p:txBody>
      </p:sp>
      <p:sp>
        <p:nvSpPr>
          <p:cNvPr id="13" name="TextBox 12"/>
          <p:cNvSpPr txBox="1"/>
          <p:nvPr/>
        </p:nvSpPr>
        <p:spPr>
          <a:xfrm rot="5400000">
            <a:off x="6178229" y="5000820"/>
            <a:ext cx="3167390" cy="523220"/>
          </a:xfrm>
          <a:prstGeom prst="rect">
            <a:avLst/>
          </a:prstGeom>
          <a:solidFill>
            <a:srgbClr val="FFC000"/>
          </a:solidFill>
        </p:spPr>
        <p:txBody>
          <a:bodyPr wrap="square" rtlCol="0">
            <a:spAutoFit/>
          </a:bodyPr>
          <a:lstStyle/>
          <a:p>
            <a:pPr algn="ctr"/>
            <a:r>
              <a:rPr lang="en-US" sz="2800" b="1" dirty="0" smtClean="0"/>
              <a:t>Acid</a:t>
            </a:r>
            <a:endParaRPr lang="en-US" sz="2800" b="1" dirty="0"/>
          </a:p>
        </p:txBody>
      </p:sp>
      <p:graphicFrame>
        <p:nvGraphicFramePr>
          <p:cNvPr id="14" name="Table 13"/>
          <p:cNvGraphicFramePr>
            <a:graphicFrameLocks noGrp="1"/>
          </p:cNvGraphicFramePr>
          <p:nvPr>
            <p:extLst>
              <p:ext uri="{D42A27DB-BD31-4B8C-83A1-F6EECF244321}">
                <p14:modId xmlns:p14="http://schemas.microsoft.com/office/powerpoint/2010/main" val="1363063942"/>
              </p:ext>
            </p:extLst>
          </p:nvPr>
        </p:nvGraphicFramePr>
        <p:xfrm>
          <a:off x="6098416" y="0"/>
          <a:ext cx="1397330" cy="6858000"/>
        </p:xfrm>
        <a:graphic>
          <a:graphicData uri="http://schemas.openxmlformats.org/drawingml/2006/table">
            <a:tbl>
              <a:tblPr firstRow="1" bandRow="1">
                <a:tableStyleId>{5C22544A-7EE6-4342-B048-85BDC9FD1C3A}</a:tableStyleId>
              </a:tblPr>
              <a:tblGrid>
                <a:gridCol w="1397330">
                  <a:extLst>
                    <a:ext uri="{9D8B030D-6E8A-4147-A177-3AD203B41FA5}">
                      <a16:colId xmlns:a16="http://schemas.microsoft.com/office/drawing/2014/main" val="528601658"/>
                    </a:ext>
                  </a:extLst>
                </a:gridCol>
              </a:tblGrid>
              <a:tr h="370840">
                <a:tc>
                  <a:txBody>
                    <a:bodyPr/>
                    <a:lstStyle/>
                    <a:p>
                      <a:r>
                        <a:rPr lang="en-US" sz="2400" b="1" dirty="0" smtClean="0">
                          <a:solidFill>
                            <a:schemeClr val="bg1"/>
                          </a:solidFill>
                        </a:rPr>
                        <a:t>14</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0066"/>
                    </a:solidFill>
                  </a:tcPr>
                </a:tc>
                <a:extLst>
                  <a:ext uri="{0D108BD9-81ED-4DB2-BD59-A6C34878D82A}">
                    <a16:rowId xmlns:a16="http://schemas.microsoft.com/office/drawing/2014/main" val="3952754934"/>
                  </a:ext>
                </a:extLst>
              </a:tr>
              <a:tr h="370840">
                <a:tc>
                  <a:txBody>
                    <a:bodyPr/>
                    <a:lstStyle/>
                    <a:p>
                      <a:r>
                        <a:rPr lang="en-US" sz="2400" b="1" dirty="0" smtClean="0">
                          <a:solidFill>
                            <a:schemeClr val="bg1"/>
                          </a:solidFill>
                        </a:rPr>
                        <a:t>13</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633008125"/>
                  </a:ext>
                </a:extLst>
              </a:tr>
              <a:tr h="370840">
                <a:tc>
                  <a:txBody>
                    <a:bodyPr/>
                    <a:lstStyle/>
                    <a:p>
                      <a:r>
                        <a:rPr lang="en-US" sz="2400" b="1" dirty="0" smtClean="0">
                          <a:solidFill>
                            <a:schemeClr val="bg1"/>
                          </a:solidFill>
                        </a:rPr>
                        <a:t>12</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FF"/>
                    </a:solidFill>
                  </a:tcPr>
                </a:tc>
                <a:extLst>
                  <a:ext uri="{0D108BD9-81ED-4DB2-BD59-A6C34878D82A}">
                    <a16:rowId xmlns:a16="http://schemas.microsoft.com/office/drawing/2014/main" val="1930809652"/>
                  </a:ext>
                </a:extLst>
              </a:tr>
              <a:tr h="370840">
                <a:tc>
                  <a:txBody>
                    <a:bodyPr/>
                    <a:lstStyle/>
                    <a:p>
                      <a:r>
                        <a:rPr lang="en-US" sz="2400" b="1" dirty="0" smtClean="0">
                          <a:solidFill>
                            <a:schemeClr val="bg1"/>
                          </a:solidFill>
                        </a:rPr>
                        <a:t>11</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CC"/>
                    </a:solidFill>
                  </a:tcPr>
                </a:tc>
                <a:extLst>
                  <a:ext uri="{0D108BD9-81ED-4DB2-BD59-A6C34878D82A}">
                    <a16:rowId xmlns:a16="http://schemas.microsoft.com/office/drawing/2014/main" val="1016882620"/>
                  </a:ext>
                </a:extLst>
              </a:tr>
              <a:tr h="370840">
                <a:tc>
                  <a:txBody>
                    <a:bodyPr/>
                    <a:lstStyle/>
                    <a:p>
                      <a:r>
                        <a:rPr lang="en-US" sz="2400" b="1" dirty="0" smtClean="0">
                          <a:solidFill>
                            <a:schemeClr val="bg1"/>
                          </a:solidFill>
                        </a:rPr>
                        <a:t>10</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983925179"/>
                  </a:ext>
                </a:extLst>
              </a:tr>
              <a:tr h="370840">
                <a:tc>
                  <a:txBody>
                    <a:bodyPr/>
                    <a:lstStyle/>
                    <a:p>
                      <a:r>
                        <a:rPr lang="en-US" sz="2400" b="1" dirty="0" smtClean="0">
                          <a:solidFill>
                            <a:schemeClr val="bg1"/>
                          </a:solidFill>
                        </a:rPr>
                        <a:t>9</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CC"/>
                    </a:solidFill>
                  </a:tcPr>
                </a:tc>
                <a:extLst>
                  <a:ext uri="{0D108BD9-81ED-4DB2-BD59-A6C34878D82A}">
                    <a16:rowId xmlns:a16="http://schemas.microsoft.com/office/drawing/2014/main" val="4131288776"/>
                  </a:ext>
                </a:extLst>
              </a:tr>
              <a:tr h="370840">
                <a:tc>
                  <a:txBody>
                    <a:bodyPr/>
                    <a:lstStyle/>
                    <a:p>
                      <a:r>
                        <a:rPr lang="en-US" sz="2400" b="1" dirty="0" smtClean="0">
                          <a:solidFill>
                            <a:schemeClr val="bg1"/>
                          </a:solidFill>
                        </a:rPr>
                        <a:t>8</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99"/>
                    </a:solidFill>
                  </a:tcPr>
                </a:tc>
                <a:extLst>
                  <a:ext uri="{0D108BD9-81ED-4DB2-BD59-A6C34878D82A}">
                    <a16:rowId xmlns:a16="http://schemas.microsoft.com/office/drawing/2014/main" val="3524198442"/>
                  </a:ext>
                </a:extLst>
              </a:tr>
              <a:tr h="370840">
                <a:tc>
                  <a:txBody>
                    <a:bodyPr/>
                    <a:lstStyle/>
                    <a:p>
                      <a:r>
                        <a:rPr lang="en-US" sz="2400" b="1" dirty="0" smtClean="0">
                          <a:solidFill>
                            <a:schemeClr val="bg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00"/>
                    </a:solidFill>
                  </a:tcPr>
                </a:tc>
                <a:extLst>
                  <a:ext uri="{0D108BD9-81ED-4DB2-BD59-A6C34878D82A}">
                    <a16:rowId xmlns:a16="http://schemas.microsoft.com/office/drawing/2014/main" val="1807214525"/>
                  </a:ext>
                </a:extLst>
              </a:tr>
              <a:tr h="370840">
                <a:tc>
                  <a:txBody>
                    <a:bodyPr/>
                    <a:lstStyle/>
                    <a:p>
                      <a:r>
                        <a:rPr lang="en-US" sz="2400" b="1" dirty="0" smtClean="0">
                          <a:solidFill>
                            <a:schemeClr val="bg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extLst>
                  <a:ext uri="{0D108BD9-81ED-4DB2-BD59-A6C34878D82A}">
                    <a16:rowId xmlns:a16="http://schemas.microsoft.com/office/drawing/2014/main" val="1312814679"/>
                  </a:ext>
                </a:extLst>
              </a:tr>
              <a:tr h="370840">
                <a:tc>
                  <a:txBody>
                    <a:bodyPr/>
                    <a:lstStyle/>
                    <a:p>
                      <a:r>
                        <a:rPr lang="en-US" sz="2400" b="1" dirty="0" smtClean="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33"/>
                    </a:solidFill>
                  </a:tcPr>
                </a:tc>
                <a:extLst>
                  <a:ext uri="{0D108BD9-81ED-4DB2-BD59-A6C34878D82A}">
                    <a16:rowId xmlns:a16="http://schemas.microsoft.com/office/drawing/2014/main" val="2785606983"/>
                  </a:ext>
                </a:extLst>
              </a:tr>
              <a:tr h="370840">
                <a:tc>
                  <a:txBody>
                    <a:bodyPr/>
                    <a:lstStyle/>
                    <a:p>
                      <a:r>
                        <a:rPr lang="en-US" sz="2400" b="1" dirty="0" smtClean="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33"/>
                    </a:solidFill>
                  </a:tcPr>
                </a:tc>
                <a:extLst>
                  <a:ext uri="{0D108BD9-81ED-4DB2-BD59-A6C34878D82A}">
                    <a16:rowId xmlns:a16="http://schemas.microsoft.com/office/drawing/2014/main" val="654272650"/>
                  </a:ext>
                </a:extLst>
              </a:tr>
              <a:tr h="370840">
                <a:tc>
                  <a:txBody>
                    <a:bodyPr/>
                    <a:lstStyle/>
                    <a:p>
                      <a:r>
                        <a:rPr lang="en-US" sz="2400" b="1" dirty="0" smtClean="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909921371"/>
                  </a:ext>
                </a:extLst>
              </a:tr>
              <a:tr h="370840">
                <a:tc>
                  <a:txBody>
                    <a:bodyPr/>
                    <a:lstStyle/>
                    <a:p>
                      <a:r>
                        <a:rPr lang="en-US" sz="2400" b="1" dirty="0" smtClean="0">
                          <a:solidFill>
                            <a:schemeClr val="bg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2969994567"/>
                  </a:ext>
                </a:extLst>
              </a:tr>
              <a:tr h="370840">
                <a:tc>
                  <a:txBody>
                    <a:bodyPr/>
                    <a:lstStyle/>
                    <a:p>
                      <a:r>
                        <a:rPr lang="en-US" sz="2400" b="1" dirty="0" smtClean="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3852855893"/>
                  </a:ext>
                </a:extLst>
              </a:tr>
              <a:tr h="370840">
                <a:tc>
                  <a:txBody>
                    <a:bodyPr/>
                    <a:lstStyle/>
                    <a:p>
                      <a:r>
                        <a:rPr lang="en-US" sz="2400" b="1" dirty="0" smtClean="0">
                          <a:solidFill>
                            <a:schemeClr val="bg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68839533"/>
                  </a:ext>
                </a:extLst>
              </a:tr>
            </a:tbl>
          </a:graphicData>
        </a:graphic>
      </p:graphicFrame>
      <p:sp>
        <p:nvSpPr>
          <p:cNvPr id="8" name="TextBox 7"/>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1403097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2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8" name="Group 21"/>
          <p:cNvGrpSpPr/>
          <p:nvPr/>
        </p:nvGrpSpPr>
        <p:grpSpPr>
          <a:xfrm>
            <a:off x="258536" y="498764"/>
            <a:ext cx="8434202" cy="5966063"/>
            <a:chOff x="258536" y="631628"/>
            <a:chExt cx="7804811" cy="5833199"/>
          </a:xfrm>
        </p:grpSpPr>
        <p:sp>
          <p:nvSpPr>
            <p:cNvPr id="4" name="Oval 3"/>
            <p:cNvSpPr/>
            <p:nvPr/>
          </p:nvSpPr>
          <p:spPr>
            <a:xfrm>
              <a:off x="7659585" y="631628"/>
              <a:ext cx="403762" cy="3962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22572" y="6068548"/>
              <a:ext cx="403762" cy="3962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8536" y="5078502"/>
              <a:ext cx="403762" cy="3962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42336" y="3016252"/>
              <a:ext cx="403762" cy="3962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4" idx="4"/>
            </p:cNvCxnSpPr>
            <p:nvPr/>
          </p:nvCxnSpPr>
          <p:spPr>
            <a:xfrm flipH="1">
              <a:off x="6721434" y="1027907"/>
              <a:ext cx="1140032" cy="49453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5"/>
              <a:endCxn id="5" idx="1"/>
            </p:cNvCxnSpPr>
            <p:nvPr/>
          </p:nvCxnSpPr>
          <p:spPr>
            <a:xfrm>
              <a:off x="4586968" y="3354497"/>
              <a:ext cx="1894734" cy="27720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736399" y="1027907"/>
              <a:ext cx="2923186" cy="19883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7"/>
              <a:endCxn id="7" idx="3"/>
            </p:cNvCxnSpPr>
            <p:nvPr/>
          </p:nvCxnSpPr>
          <p:spPr>
            <a:xfrm flipV="1">
              <a:off x="603168" y="3354497"/>
              <a:ext cx="3698298" cy="17820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Connecting the Dots</a:t>
            </a:r>
            <a:endParaRPr lang="en-US" dirty="0"/>
          </a:p>
        </p:txBody>
      </p:sp>
      <p:sp>
        <p:nvSpPr>
          <p:cNvPr id="3" name="Content Placeholder 2"/>
          <p:cNvSpPr>
            <a:spLocks noGrp="1"/>
          </p:cNvSpPr>
          <p:nvPr>
            <p:ph idx="1"/>
          </p:nvPr>
        </p:nvSpPr>
        <p:spPr>
          <a:xfrm>
            <a:off x="628650" y="1738190"/>
            <a:ext cx="8064088" cy="4486274"/>
          </a:xfrm>
          <a:noFill/>
        </p:spPr>
        <p:txBody>
          <a:bodyPr/>
          <a:lstStyle/>
          <a:p>
            <a:r>
              <a:rPr lang="en-US" dirty="0" err="1" smtClean="0"/>
              <a:t>Momdas</a:t>
            </a:r>
            <a:r>
              <a:rPr lang="en-US" dirty="0" smtClean="0"/>
              <a:t> </a:t>
            </a:r>
            <a:r>
              <a:rPr lang="en-US" dirty="0" err="1" smtClean="0"/>
              <a:t>er</a:t>
            </a:r>
            <a:r>
              <a:rPr lang="en-US" dirty="0" smtClean="0"/>
              <a:t> a Belau me a </a:t>
            </a:r>
            <a:r>
              <a:rPr lang="en-US" dirty="0" err="1" smtClean="0"/>
              <a:t>telemellel</a:t>
            </a:r>
            <a:r>
              <a:rPr lang="en-US" dirty="0" smtClean="0"/>
              <a:t> el </a:t>
            </a:r>
            <a:r>
              <a:rPr lang="en-US" dirty="0" err="1" smtClean="0"/>
              <a:t>okiu</a:t>
            </a:r>
            <a:r>
              <a:rPr lang="en-US" dirty="0" smtClean="0"/>
              <a:t> </a:t>
            </a:r>
            <a:r>
              <a:rPr lang="en-US" dirty="0" err="1" smtClean="0"/>
              <a:t>aika</a:t>
            </a:r>
            <a:r>
              <a:rPr lang="en-US" dirty="0" smtClean="0"/>
              <a:t> el </a:t>
            </a:r>
            <a:r>
              <a:rPr lang="en-US" dirty="0" err="1" smtClean="0"/>
              <a:t>beldukl</a:t>
            </a:r>
            <a:r>
              <a:rPr lang="en-US" dirty="0" smtClean="0"/>
              <a:t> </a:t>
            </a:r>
            <a:r>
              <a:rPr lang="en-US" dirty="0" err="1" smtClean="0"/>
              <a:t>er</a:t>
            </a:r>
            <a:r>
              <a:rPr lang="en-US" dirty="0" smtClean="0"/>
              <a:t> </a:t>
            </a:r>
            <a:r>
              <a:rPr lang="en-US" dirty="0" err="1" smtClean="0"/>
              <a:t>eou</a:t>
            </a:r>
            <a:r>
              <a:rPr lang="en-US" dirty="0" smtClean="0"/>
              <a:t>. E </a:t>
            </a:r>
            <a:r>
              <a:rPr lang="en-US" dirty="0" err="1" smtClean="0"/>
              <a:t>kuk</a:t>
            </a:r>
            <a:r>
              <a:rPr lang="en-US" dirty="0" smtClean="0"/>
              <a:t> </a:t>
            </a:r>
            <a:r>
              <a:rPr lang="en-US" dirty="0" err="1" smtClean="0"/>
              <a:t>ngera</a:t>
            </a:r>
            <a:r>
              <a:rPr lang="en-US" dirty="0" smtClean="0"/>
              <a:t> a mo </a:t>
            </a:r>
            <a:r>
              <a:rPr lang="en-US" dirty="0" err="1" smtClean="0"/>
              <a:t>telemellel</a:t>
            </a:r>
            <a:r>
              <a:rPr lang="en-US" dirty="0" smtClean="0"/>
              <a:t> el </a:t>
            </a:r>
            <a:r>
              <a:rPr lang="en-US" dirty="0" err="1" smtClean="0"/>
              <a:t>mor</a:t>
            </a:r>
            <a:r>
              <a:rPr lang="en-US" dirty="0" smtClean="0"/>
              <a:t> </a:t>
            </a:r>
            <a:r>
              <a:rPr lang="en-US" dirty="0" err="1" smtClean="0"/>
              <a:t>er</a:t>
            </a:r>
            <a:r>
              <a:rPr lang="en-US" dirty="0" smtClean="0"/>
              <a:t> </a:t>
            </a:r>
            <a:r>
              <a:rPr lang="en-US" dirty="0" err="1" smtClean="0"/>
              <a:t>kau</a:t>
            </a:r>
            <a:r>
              <a:rPr lang="en-US" dirty="0" smtClean="0"/>
              <a:t>?</a:t>
            </a:r>
          </a:p>
          <a:p>
            <a:pPr lvl="1"/>
            <a:r>
              <a:rPr lang="en-US" dirty="0" err="1" smtClean="0"/>
              <a:t>Daob</a:t>
            </a:r>
            <a:r>
              <a:rPr lang="en-US" dirty="0" smtClean="0"/>
              <a:t> el </a:t>
            </a:r>
            <a:r>
              <a:rPr lang="en-US" dirty="0" err="1" smtClean="0"/>
              <a:t>di</a:t>
            </a:r>
            <a:r>
              <a:rPr lang="en-US" dirty="0" smtClean="0"/>
              <a:t> </a:t>
            </a:r>
            <a:r>
              <a:rPr lang="en-US" dirty="0" err="1" smtClean="0"/>
              <a:t>merael</a:t>
            </a:r>
            <a:r>
              <a:rPr lang="en-US" dirty="0" smtClean="0"/>
              <a:t> </a:t>
            </a:r>
            <a:r>
              <a:rPr lang="en-US" dirty="0" err="1" smtClean="0"/>
              <a:t>mor</a:t>
            </a:r>
            <a:r>
              <a:rPr lang="en-US" dirty="0" smtClean="0"/>
              <a:t> </a:t>
            </a:r>
            <a:r>
              <a:rPr lang="en-US" dirty="0" err="1" smtClean="0"/>
              <a:t>er</a:t>
            </a:r>
            <a:r>
              <a:rPr lang="en-US" dirty="0" smtClean="0"/>
              <a:t> </a:t>
            </a:r>
            <a:r>
              <a:rPr lang="en-US" dirty="0" err="1" smtClean="0"/>
              <a:t>bab</a:t>
            </a:r>
            <a:r>
              <a:rPr lang="en-US" dirty="0" smtClean="0"/>
              <a:t> a </a:t>
            </a:r>
            <a:r>
              <a:rPr lang="en-US" dirty="0" err="1" smtClean="0"/>
              <a:t>kleldelel</a:t>
            </a:r>
            <a:endParaRPr lang="en-US" dirty="0" smtClean="0"/>
          </a:p>
          <a:p>
            <a:pPr lvl="1"/>
            <a:r>
              <a:rPr lang="en-US" dirty="0" err="1" smtClean="0"/>
              <a:t>Dolech</a:t>
            </a:r>
            <a:r>
              <a:rPr lang="en-US" dirty="0" smtClean="0"/>
              <a:t> el </a:t>
            </a:r>
            <a:r>
              <a:rPr lang="en-US" dirty="0" err="1" smtClean="0"/>
              <a:t>di</a:t>
            </a:r>
            <a:r>
              <a:rPr lang="en-US" dirty="0" smtClean="0"/>
              <a:t> </a:t>
            </a:r>
            <a:r>
              <a:rPr lang="en-US" dirty="0" err="1" smtClean="0"/>
              <a:t>merael</a:t>
            </a:r>
            <a:r>
              <a:rPr lang="en-US" dirty="0" smtClean="0"/>
              <a:t> el </a:t>
            </a:r>
            <a:r>
              <a:rPr lang="en-US" dirty="0" err="1" smtClean="0"/>
              <a:t>mor</a:t>
            </a:r>
            <a:r>
              <a:rPr lang="en-US" dirty="0" smtClean="0"/>
              <a:t> </a:t>
            </a:r>
            <a:r>
              <a:rPr lang="en-US" dirty="0" err="1" smtClean="0"/>
              <a:t>er</a:t>
            </a:r>
            <a:r>
              <a:rPr lang="en-US" dirty="0" smtClean="0"/>
              <a:t> </a:t>
            </a:r>
            <a:r>
              <a:rPr lang="en-US" dirty="0" err="1" smtClean="0"/>
              <a:t>bab</a:t>
            </a:r>
            <a:endParaRPr lang="en-US" dirty="0" smtClean="0"/>
          </a:p>
          <a:p>
            <a:pPr lvl="1"/>
            <a:r>
              <a:rPr lang="en-US" dirty="0" smtClean="0"/>
              <a:t>Ocean acidification</a:t>
            </a:r>
          </a:p>
          <a:p>
            <a:r>
              <a:rPr lang="en-US" dirty="0" smtClean="0"/>
              <a:t>Ka </a:t>
            </a:r>
            <a:r>
              <a:rPr lang="en-US" dirty="0" err="1" smtClean="0"/>
              <a:t>momdasu</a:t>
            </a:r>
            <a:r>
              <a:rPr lang="en-US" dirty="0" smtClean="0"/>
              <a:t> el </a:t>
            </a:r>
            <a:r>
              <a:rPr lang="en-US" dirty="0" err="1" smtClean="0"/>
              <a:t>kmo</a:t>
            </a:r>
            <a:r>
              <a:rPr lang="en-US" dirty="0" smtClean="0"/>
              <a:t> </a:t>
            </a:r>
            <a:r>
              <a:rPr lang="en-US" dirty="0" err="1" smtClean="0"/>
              <a:t>ngera</a:t>
            </a:r>
            <a:r>
              <a:rPr lang="en-US" dirty="0" smtClean="0"/>
              <a:t> </a:t>
            </a:r>
            <a:r>
              <a:rPr lang="en-US" dirty="0" err="1" smtClean="0"/>
              <a:t>sebechem</a:t>
            </a:r>
            <a:r>
              <a:rPr lang="en-US" dirty="0" smtClean="0"/>
              <a:t> el </a:t>
            </a:r>
            <a:r>
              <a:rPr lang="en-US" dirty="0" err="1" smtClean="0"/>
              <a:t>kudmeklii</a:t>
            </a:r>
            <a:r>
              <a:rPr lang="en-US" dirty="0" smtClean="0"/>
              <a:t> el </a:t>
            </a:r>
            <a:r>
              <a:rPr lang="en-US" dirty="0" err="1" smtClean="0"/>
              <a:t>kirel</a:t>
            </a:r>
            <a:r>
              <a:rPr lang="en-US" dirty="0" smtClean="0"/>
              <a:t> a </a:t>
            </a:r>
            <a:r>
              <a:rPr lang="en-US" dirty="0" err="1" smtClean="0"/>
              <a:t>terbengel</a:t>
            </a:r>
            <a:r>
              <a:rPr lang="en-US" dirty="0" smtClean="0"/>
              <a:t> a climate change?</a:t>
            </a:r>
          </a:p>
        </p:txBody>
      </p:sp>
      <p:sp>
        <p:nvSpPr>
          <p:cNvPr id="14" name="TextBox 13"/>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024512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3039272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69" y="365126"/>
            <a:ext cx="8789275" cy="1325563"/>
          </a:xfrm>
        </p:spPr>
        <p:txBody>
          <a:bodyPr/>
          <a:lstStyle/>
          <a:p>
            <a:r>
              <a:rPr lang="en-US" dirty="0" err="1" smtClean="0"/>
              <a:t>Telekelel</a:t>
            </a:r>
            <a:r>
              <a:rPr lang="en-US" dirty="0" smtClean="0"/>
              <a:t> a </a:t>
            </a:r>
            <a:r>
              <a:rPr lang="en-US" dirty="0" err="1" smtClean="0"/>
              <a:t>Kelekolt</a:t>
            </a:r>
            <a:r>
              <a:rPr lang="en-US" dirty="0" smtClean="0"/>
              <a:t>/</a:t>
            </a:r>
            <a:r>
              <a:rPr lang="en-US" dirty="0" err="1" smtClean="0"/>
              <a:t>Kleald</a:t>
            </a:r>
            <a:r>
              <a:rPr lang="en-US" dirty="0" smtClean="0"/>
              <a:t> </a:t>
            </a:r>
            <a:r>
              <a:rPr lang="en-US" dirty="0" err="1" smtClean="0"/>
              <a:t>er</a:t>
            </a:r>
            <a:r>
              <a:rPr lang="en-US" dirty="0" smtClean="0"/>
              <a:t> </a:t>
            </a:r>
            <a:r>
              <a:rPr lang="en-US" dirty="0" err="1" smtClean="0"/>
              <a:t>lomuchel</a:t>
            </a:r>
            <a:r>
              <a:rPr lang="en-US" dirty="0" smtClean="0"/>
              <a:t> </a:t>
            </a:r>
            <a:r>
              <a:rPr lang="en-US" dirty="0" err="1" smtClean="0"/>
              <a:t>er</a:t>
            </a:r>
            <a:r>
              <a:rPr lang="en-US" dirty="0" smtClean="0"/>
              <a:t> a 1880</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46" y="1896177"/>
            <a:ext cx="8610150" cy="4485473"/>
          </a:xfrm>
          <a:prstGeom prst="rect">
            <a:avLst/>
          </a:prstGeom>
        </p:spPr>
      </p:pic>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2580873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5924" y="119957"/>
            <a:ext cx="7861051" cy="6738043"/>
          </a:xfrm>
        </p:spPr>
      </p:pic>
      <p:sp>
        <p:nvSpPr>
          <p:cNvPr id="3" name="TextBox 2"/>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6393273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153660"/>
            <a:ext cx="7821729" cy="6704339"/>
          </a:xfrm>
          <a:prstGeom prst="rect">
            <a:avLst/>
          </a:prstGeom>
        </p:spPr>
      </p:pic>
      <p:sp>
        <p:nvSpPr>
          <p:cNvPr id="3" name="TextBox 2"/>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902345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65995" y="1707565"/>
            <a:ext cx="6532975" cy="4927413"/>
          </a:xfrm>
          <a:prstGeom prst="rect">
            <a:avLst/>
          </a:prstGeom>
        </p:spPr>
      </p:pic>
      <p:sp>
        <p:nvSpPr>
          <p:cNvPr id="5" name="TextBox 4"/>
          <p:cNvSpPr txBox="1"/>
          <p:nvPr/>
        </p:nvSpPr>
        <p:spPr>
          <a:xfrm>
            <a:off x="5557652" y="6401272"/>
            <a:ext cx="3586348" cy="369332"/>
          </a:xfrm>
          <a:prstGeom prst="rect">
            <a:avLst/>
          </a:prstGeom>
          <a:noFill/>
        </p:spPr>
        <p:txBody>
          <a:bodyPr wrap="square" rtlCol="0">
            <a:spAutoFit/>
          </a:bodyPr>
          <a:lstStyle/>
          <a:p>
            <a:r>
              <a:rPr lang="en-US"/>
              <a:t>https://scijinks.gov/climate-zones/</a:t>
            </a:r>
          </a:p>
        </p:txBody>
      </p:sp>
      <p:sp>
        <p:nvSpPr>
          <p:cNvPr id="8" name="Title 1"/>
          <p:cNvSpPr txBox="1">
            <a:spLocks/>
          </p:cNvSpPr>
          <p:nvPr/>
        </p:nvSpPr>
        <p:spPr>
          <a:xfrm>
            <a:off x="450520" y="1876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Palau: Tropical climate</a:t>
            </a:r>
            <a:endParaRPr lang="en-US" dirty="0"/>
          </a:p>
        </p:txBody>
      </p:sp>
      <p:sp>
        <p:nvSpPr>
          <p:cNvPr id="9" name="Content Placeholder 2"/>
          <p:cNvSpPr txBox="1">
            <a:spLocks/>
          </p:cNvSpPr>
          <p:nvPr/>
        </p:nvSpPr>
        <p:spPr>
          <a:xfrm>
            <a:off x="450520" y="1035564"/>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Belau a </a:t>
            </a:r>
            <a:r>
              <a:rPr lang="en-US" dirty="0" err="1" smtClean="0"/>
              <a:t>kmeed</a:t>
            </a:r>
            <a:r>
              <a:rPr lang="en-US" dirty="0" smtClean="0"/>
              <a:t> </a:t>
            </a:r>
            <a:r>
              <a:rPr lang="en-US" dirty="0" err="1" smtClean="0"/>
              <a:t>er</a:t>
            </a:r>
            <a:r>
              <a:rPr lang="en-US" dirty="0" smtClean="0"/>
              <a:t> a equator.</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
        <p:nvSpPr>
          <p:cNvPr id="6" name="TextBox 5"/>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162896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 y="1104405"/>
            <a:ext cx="9184898" cy="5165766"/>
          </a:xfrm>
          <a:prstGeom prst="rect">
            <a:avLst/>
          </a:prstGeom>
        </p:spPr>
      </p:pic>
      <p:sp>
        <p:nvSpPr>
          <p:cNvPr id="2" name="Title 1"/>
          <p:cNvSpPr>
            <a:spLocks noGrp="1"/>
          </p:cNvSpPr>
          <p:nvPr>
            <p:ph type="title"/>
          </p:nvPr>
        </p:nvSpPr>
        <p:spPr>
          <a:xfrm>
            <a:off x="0" y="-50512"/>
            <a:ext cx="9143999" cy="1325563"/>
          </a:xfrm>
        </p:spPr>
        <p:txBody>
          <a:bodyPr>
            <a:normAutofit/>
          </a:bodyPr>
          <a:lstStyle/>
          <a:p>
            <a:r>
              <a:rPr lang="en-US" sz="3600" dirty="0" err="1" smtClean="0"/>
              <a:t>Teletelel</a:t>
            </a:r>
            <a:r>
              <a:rPr lang="en-US" sz="3600" dirty="0" smtClean="0"/>
              <a:t> a </a:t>
            </a:r>
            <a:r>
              <a:rPr lang="en-US" sz="3600" dirty="0" err="1" smtClean="0"/>
              <a:t>eanged</a:t>
            </a:r>
            <a:r>
              <a:rPr lang="en-US" sz="3600" dirty="0" smtClean="0"/>
              <a:t> </a:t>
            </a:r>
            <a:r>
              <a:rPr lang="en-US" sz="3600" dirty="0" err="1" smtClean="0"/>
              <a:t>er</a:t>
            </a:r>
            <a:r>
              <a:rPr lang="en-US" sz="3600" dirty="0" smtClean="0"/>
              <a:t> a </a:t>
            </a:r>
            <a:r>
              <a:rPr lang="en-US" sz="3600" dirty="0" err="1" smtClean="0"/>
              <a:t>Beluulechad</a:t>
            </a:r>
            <a:r>
              <a:rPr lang="en-US" sz="3600" dirty="0" smtClean="0"/>
              <a:t> a </a:t>
            </a:r>
            <a:r>
              <a:rPr lang="en-US" sz="3600" dirty="0" err="1" smtClean="0"/>
              <a:t>ultuil</a:t>
            </a:r>
            <a:r>
              <a:rPr lang="en-US" sz="3600" dirty="0" smtClean="0"/>
              <a:t> </a:t>
            </a:r>
            <a:r>
              <a:rPr lang="en-US" sz="3600" dirty="0" err="1" smtClean="0"/>
              <a:t>er</a:t>
            </a:r>
            <a:r>
              <a:rPr lang="en-US" sz="3600" dirty="0" smtClean="0"/>
              <a:t> a:</a:t>
            </a:r>
            <a:endParaRPr lang="en-US" sz="3600" dirty="0"/>
          </a:p>
        </p:txBody>
      </p:sp>
      <p:sp>
        <p:nvSpPr>
          <p:cNvPr id="3" name="Content Placeholder 2"/>
          <p:cNvSpPr>
            <a:spLocks noGrp="1"/>
          </p:cNvSpPr>
          <p:nvPr>
            <p:ph idx="1"/>
          </p:nvPr>
        </p:nvSpPr>
        <p:spPr>
          <a:xfrm>
            <a:off x="129885" y="1594745"/>
            <a:ext cx="7886700" cy="4351338"/>
          </a:xfrm>
        </p:spPr>
        <p:txBody>
          <a:bodyPr>
            <a:normAutofit/>
          </a:bodyPr>
          <a:lstStyle/>
          <a:p>
            <a:r>
              <a:rPr lang="en-US" dirty="0" err="1" smtClean="0">
                <a:solidFill>
                  <a:schemeClr val="bg1"/>
                </a:solidFill>
              </a:rPr>
              <a:t>Sils</a:t>
            </a:r>
            <a:endParaRPr lang="en-US" dirty="0" smtClean="0">
              <a:solidFill>
                <a:schemeClr val="bg1"/>
              </a:solidFill>
            </a:endParaRPr>
          </a:p>
          <a:p>
            <a:r>
              <a:rPr lang="en-US" dirty="0" err="1" smtClean="0">
                <a:solidFill>
                  <a:schemeClr val="bg1"/>
                </a:solidFill>
              </a:rPr>
              <a:t>Daob</a:t>
            </a:r>
            <a:endParaRPr lang="en-US" dirty="0" smtClean="0">
              <a:solidFill>
                <a:schemeClr val="bg1"/>
              </a:solidFill>
            </a:endParaRPr>
          </a:p>
          <a:p>
            <a:r>
              <a:rPr lang="en-US" dirty="0" smtClean="0">
                <a:solidFill>
                  <a:schemeClr val="bg1"/>
                </a:solidFill>
              </a:rPr>
              <a:t>Atmosphere</a:t>
            </a:r>
          </a:p>
          <a:p>
            <a:r>
              <a:rPr lang="en-US" dirty="0" err="1" smtClean="0">
                <a:solidFill>
                  <a:schemeClr val="bg1"/>
                </a:solidFill>
              </a:rPr>
              <a:t>Eabed</a:t>
            </a:r>
            <a:r>
              <a:rPr lang="en-US" dirty="0" smtClean="0">
                <a:solidFill>
                  <a:schemeClr val="bg1"/>
                </a:solidFill>
              </a:rPr>
              <a:t> </a:t>
            </a:r>
          </a:p>
          <a:p>
            <a:r>
              <a:rPr lang="en-US" dirty="0" err="1" smtClean="0">
                <a:solidFill>
                  <a:schemeClr val="bg1"/>
                </a:solidFill>
              </a:rPr>
              <a:t>Kori</a:t>
            </a:r>
            <a:endParaRPr lang="en-US" dirty="0" smtClean="0">
              <a:solidFill>
                <a:schemeClr val="bg1"/>
              </a:solidFill>
            </a:endParaRPr>
          </a:p>
          <a:p>
            <a:r>
              <a:rPr lang="en-US" dirty="0" err="1" smtClean="0">
                <a:solidFill>
                  <a:schemeClr val="bg1"/>
                </a:solidFill>
              </a:rPr>
              <a:t>Chutem</a:t>
            </a:r>
            <a:endParaRPr lang="en-US" dirty="0" smtClean="0">
              <a:solidFill>
                <a:schemeClr val="bg1"/>
              </a:solidFill>
            </a:endParaRPr>
          </a:p>
          <a:p>
            <a:r>
              <a:rPr lang="en-US" dirty="0" err="1" smtClean="0">
                <a:solidFill>
                  <a:schemeClr val="bg1"/>
                </a:solidFill>
              </a:rPr>
              <a:t>Klengar</a:t>
            </a:r>
            <a:endParaRPr lang="en-US" dirty="0" smtClean="0">
              <a:solidFill>
                <a:schemeClr val="bg1"/>
              </a:solidFill>
            </a:endParaRPr>
          </a:p>
        </p:txBody>
      </p:sp>
      <p:sp>
        <p:nvSpPr>
          <p:cNvPr id="6" name="TextBox 5"/>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161375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Ngedechel</a:t>
            </a:r>
            <a:r>
              <a:rPr lang="en-US" dirty="0" smtClean="0"/>
              <a:t> a </a:t>
            </a:r>
            <a:r>
              <a:rPr lang="en-US" dirty="0" err="1" smtClean="0"/>
              <a:t>Eanged</a:t>
            </a:r>
            <a:endParaRPr lang="en-US" dirty="0"/>
          </a:p>
        </p:txBody>
      </p:sp>
      <p:sp>
        <p:nvSpPr>
          <p:cNvPr id="3" name="Content Placeholder 2"/>
          <p:cNvSpPr>
            <a:spLocks noGrp="1"/>
          </p:cNvSpPr>
          <p:nvPr>
            <p:ph idx="1"/>
          </p:nvPr>
        </p:nvSpPr>
        <p:spPr>
          <a:xfrm>
            <a:off x="628650" y="1536867"/>
            <a:ext cx="7886700" cy="4351338"/>
          </a:xfrm>
        </p:spPr>
        <p:txBody>
          <a:bodyPr>
            <a:normAutofit/>
          </a:bodyPr>
          <a:lstStyle/>
          <a:p>
            <a:r>
              <a:rPr lang="en-US" dirty="0" err="1" smtClean="0">
                <a:latin typeface="SimSun" panose="02010600030101010101" pitchFamily="2" charset="-122"/>
                <a:ea typeface="SimSun" panose="02010600030101010101" pitchFamily="2" charset="-122"/>
              </a:rPr>
              <a:t>Tetelel</a:t>
            </a:r>
            <a:r>
              <a:rPr lang="en-US" dirty="0" smtClean="0">
                <a:latin typeface="SimSun" panose="02010600030101010101" pitchFamily="2" charset="-122"/>
                <a:ea typeface="SimSun" panose="02010600030101010101" pitchFamily="2" charset="-122"/>
              </a:rPr>
              <a:t> a </a:t>
            </a:r>
            <a:r>
              <a:rPr lang="en-US" u="sng" dirty="0" err="1" smtClean="0">
                <a:latin typeface="SimSun" panose="02010600030101010101" pitchFamily="2" charset="-122"/>
                <a:ea typeface="SimSun" panose="02010600030101010101" pitchFamily="2" charset="-122"/>
              </a:rPr>
              <a:t>eanged</a:t>
            </a:r>
            <a:r>
              <a:rPr lang="en-US" u="sng" dirty="0" smtClean="0">
                <a:latin typeface="SimSun" panose="02010600030101010101" pitchFamily="2" charset="-122"/>
                <a:ea typeface="SimSun" panose="02010600030101010101" pitchFamily="2" charset="-122"/>
              </a:rPr>
              <a:t> el </a:t>
            </a:r>
            <a:r>
              <a:rPr lang="en-US" u="sng" dirty="0" err="1" smtClean="0">
                <a:latin typeface="SimSun" panose="02010600030101010101" pitchFamily="2" charset="-122"/>
                <a:ea typeface="SimSun" panose="02010600030101010101" pitchFamily="2" charset="-122"/>
              </a:rPr>
              <a:t>mla</a:t>
            </a:r>
            <a:r>
              <a:rPr lang="en-US" u="sng" dirty="0" smtClean="0">
                <a:latin typeface="SimSun" panose="02010600030101010101" pitchFamily="2" charset="-122"/>
                <a:ea typeface="SimSun" panose="02010600030101010101" pitchFamily="2" charset="-122"/>
              </a:rPr>
              <a:t> </a:t>
            </a:r>
            <a:r>
              <a:rPr lang="en-US" u="sng" dirty="0" err="1" smtClean="0">
                <a:latin typeface="SimSun" panose="02010600030101010101" pitchFamily="2" charset="-122"/>
                <a:ea typeface="SimSun" panose="02010600030101010101" pitchFamily="2" charset="-122"/>
              </a:rPr>
              <a:t>mengodech</a:t>
            </a:r>
            <a:r>
              <a:rPr lang="en-US" u="sng" dirty="0" smtClean="0">
                <a:latin typeface="SimSun" panose="02010600030101010101" pitchFamily="2" charset="-122"/>
                <a:ea typeface="SimSun" panose="02010600030101010101" pitchFamily="2" charset="-122"/>
              </a:rPr>
              <a:t> </a:t>
            </a:r>
            <a:r>
              <a:rPr lang="en-US" dirty="0" smtClean="0">
                <a:latin typeface="SimSun" panose="02010600030101010101" pitchFamily="2" charset="-122"/>
                <a:ea typeface="SimSun" panose="02010600030101010101" pitchFamily="2" charset="-122"/>
              </a:rPr>
              <a:t>el </a:t>
            </a:r>
            <a:r>
              <a:rPr lang="en-US" dirty="0" err="1" smtClean="0">
                <a:latin typeface="SimSun" panose="02010600030101010101" pitchFamily="2" charset="-122"/>
                <a:ea typeface="SimSun" panose="02010600030101010101" pitchFamily="2" charset="-122"/>
              </a:rPr>
              <a:t>lultuil</a:t>
            </a:r>
            <a:r>
              <a:rPr lang="en-US" dirty="0" smtClean="0">
                <a:latin typeface="SimSun" panose="02010600030101010101" pitchFamily="2" charset="-122"/>
                <a:ea typeface="SimSun" panose="02010600030101010101" pitchFamily="2" charset="-122"/>
              </a:rPr>
              <a:t> </a:t>
            </a:r>
            <a:r>
              <a:rPr lang="en-US" dirty="0" err="1" smtClean="0">
                <a:latin typeface="SimSun" panose="02010600030101010101" pitchFamily="2" charset="-122"/>
                <a:ea typeface="SimSun" panose="02010600030101010101" pitchFamily="2" charset="-122"/>
              </a:rPr>
              <a:t>er</a:t>
            </a:r>
            <a:r>
              <a:rPr lang="en-US" dirty="0" smtClean="0">
                <a:latin typeface="SimSun" panose="02010600030101010101" pitchFamily="2" charset="-122"/>
                <a:ea typeface="SimSun" panose="02010600030101010101" pitchFamily="2" charset="-122"/>
              </a:rPr>
              <a:t> a </a:t>
            </a:r>
            <a:r>
              <a:rPr lang="en-US" dirty="0" err="1" smtClean="0">
                <a:latin typeface="SimSun" panose="02010600030101010101" pitchFamily="2" charset="-122"/>
                <a:ea typeface="SimSun" panose="02010600030101010101" pitchFamily="2" charset="-122"/>
              </a:rPr>
              <a:t>kakaerous</a:t>
            </a:r>
            <a:r>
              <a:rPr lang="en-US" dirty="0" smtClean="0">
                <a:latin typeface="SimSun" panose="02010600030101010101" pitchFamily="2" charset="-122"/>
                <a:ea typeface="SimSun" panose="02010600030101010101" pitchFamily="2" charset="-122"/>
              </a:rPr>
              <a:t> el </a:t>
            </a:r>
            <a:r>
              <a:rPr lang="en-US" dirty="0" err="1" smtClean="0">
                <a:latin typeface="SimSun" panose="02010600030101010101" pitchFamily="2" charset="-122"/>
                <a:ea typeface="SimSun" panose="02010600030101010101" pitchFamily="2" charset="-122"/>
              </a:rPr>
              <a:t>teletelel</a:t>
            </a:r>
            <a:r>
              <a:rPr lang="en-US" dirty="0" smtClean="0">
                <a:latin typeface="SimSun" panose="02010600030101010101" pitchFamily="2" charset="-122"/>
                <a:ea typeface="SimSun" panose="02010600030101010101" pitchFamily="2" charset="-122"/>
              </a:rPr>
              <a:t> a </a:t>
            </a:r>
            <a:r>
              <a:rPr lang="en-US" dirty="0" err="1" smtClean="0">
                <a:latin typeface="SimSun" panose="02010600030101010101" pitchFamily="2" charset="-122"/>
                <a:ea typeface="SimSun" panose="02010600030101010101" pitchFamily="2" charset="-122"/>
              </a:rPr>
              <a:t>daob</a:t>
            </a:r>
            <a:r>
              <a:rPr lang="en-US" dirty="0" smtClean="0">
                <a:latin typeface="SimSun" panose="02010600030101010101" pitchFamily="2" charset="-122"/>
                <a:ea typeface="SimSun" panose="02010600030101010101" pitchFamily="2" charset="-122"/>
              </a:rPr>
              <a:t>, </a:t>
            </a:r>
            <a:r>
              <a:rPr lang="en-US" dirty="0" err="1" smtClean="0">
                <a:latin typeface="SimSun" panose="02010600030101010101" pitchFamily="2" charset="-122"/>
                <a:ea typeface="SimSun" panose="02010600030101010101" pitchFamily="2" charset="-122"/>
              </a:rPr>
              <a:t>chutem</a:t>
            </a:r>
            <a:r>
              <a:rPr lang="en-US" dirty="0" smtClean="0">
                <a:latin typeface="SimSun" panose="02010600030101010101" pitchFamily="2" charset="-122"/>
                <a:ea typeface="SimSun" panose="02010600030101010101" pitchFamily="2" charset="-122"/>
              </a:rPr>
              <a:t> me a </a:t>
            </a:r>
            <a:r>
              <a:rPr lang="en-US" dirty="0" err="1" smtClean="0">
                <a:latin typeface="SimSun" panose="02010600030101010101" pitchFamily="2" charset="-122"/>
                <a:ea typeface="SimSun" panose="02010600030101010101" pitchFamily="2" charset="-122"/>
              </a:rPr>
              <a:t>kori</a:t>
            </a:r>
            <a:r>
              <a:rPr lang="en-US" dirty="0" smtClean="0">
                <a:latin typeface="SimSun" panose="02010600030101010101" pitchFamily="2" charset="-122"/>
                <a:ea typeface="SimSun" panose="02010600030101010101" pitchFamily="2" charset="-122"/>
              </a:rPr>
              <a:t> el </a:t>
            </a:r>
            <a:r>
              <a:rPr lang="en-US" dirty="0" err="1" smtClean="0">
                <a:latin typeface="SimSun" panose="02010600030101010101" pitchFamily="2" charset="-122"/>
                <a:ea typeface="SimSun" panose="02010600030101010101" pitchFamily="2" charset="-122"/>
              </a:rPr>
              <a:t>ngii</a:t>
            </a:r>
            <a:r>
              <a:rPr lang="en-US" dirty="0" smtClean="0">
                <a:latin typeface="SimSun" panose="02010600030101010101" pitchFamily="2" charset="-122"/>
                <a:ea typeface="SimSun" panose="02010600030101010101" pitchFamily="2" charset="-122"/>
              </a:rPr>
              <a:t> a </a:t>
            </a:r>
            <a:r>
              <a:rPr lang="en-US" u="sng" dirty="0" err="1" smtClean="0">
                <a:latin typeface="SimSun" panose="02010600030101010101" pitchFamily="2" charset="-122"/>
                <a:ea typeface="SimSun" panose="02010600030101010101" pitchFamily="2" charset="-122"/>
              </a:rPr>
              <a:t>duubech</a:t>
            </a:r>
            <a:r>
              <a:rPr lang="en-US" u="sng" dirty="0" smtClean="0">
                <a:latin typeface="SimSun" panose="02010600030101010101" pitchFamily="2" charset="-122"/>
                <a:ea typeface="SimSun" panose="02010600030101010101" pitchFamily="2" charset="-122"/>
              </a:rPr>
              <a:t> </a:t>
            </a:r>
            <a:r>
              <a:rPr lang="en-US" u="sng" dirty="0" err="1" smtClean="0">
                <a:latin typeface="SimSun" panose="02010600030101010101" pitchFamily="2" charset="-122"/>
                <a:ea typeface="SimSun" panose="02010600030101010101" pitchFamily="2" charset="-122"/>
              </a:rPr>
              <a:t>er</a:t>
            </a:r>
            <a:r>
              <a:rPr lang="en-US" u="sng" dirty="0" smtClean="0">
                <a:latin typeface="SimSun" panose="02010600030101010101" pitchFamily="2" charset="-122"/>
                <a:ea typeface="SimSun" panose="02010600030101010101" pitchFamily="2" charset="-122"/>
              </a:rPr>
              <a:t> a </a:t>
            </a:r>
            <a:r>
              <a:rPr lang="en-US" u="sng" dirty="0" err="1" smtClean="0">
                <a:latin typeface="SimSun" panose="02010600030101010101" pitchFamily="2" charset="-122"/>
                <a:ea typeface="SimSun" panose="02010600030101010101" pitchFamily="2" charset="-122"/>
              </a:rPr>
              <a:t>chelsel</a:t>
            </a:r>
            <a:r>
              <a:rPr lang="en-US" u="sng" dirty="0" smtClean="0">
                <a:latin typeface="SimSun" panose="02010600030101010101" pitchFamily="2" charset="-122"/>
                <a:ea typeface="SimSun" panose="02010600030101010101" pitchFamily="2" charset="-122"/>
              </a:rPr>
              <a:t> a </a:t>
            </a:r>
            <a:r>
              <a:rPr lang="en-US" u="sng" dirty="0" err="1" smtClean="0">
                <a:latin typeface="SimSun" panose="02010600030101010101" pitchFamily="2" charset="-122"/>
                <a:ea typeface="SimSun" panose="02010600030101010101" pitchFamily="2" charset="-122"/>
              </a:rPr>
              <a:t>kma</a:t>
            </a:r>
            <a:r>
              <a:rPr lang="en-US" u="sng" dirty="0" smtClean="0">
                <a:latin typeface="SimSun" panose="02010600030101010101" pitchFamily="2" charset="-122"/>
                <a:ea typeface="SimSun" panose="02010600030101010101" pitchFamily="2" charset="-122"/>
              </a:rPr>
              <a:t> el </a:t>
            </a:r>
            <a:r>
              <a:rPr lang="en-US" u="sng" dirty="0" err="1" smtClean="0">
                <a:latin typeface="SimSun" panose="02010600030101010101" pitchFamily="2" charset="-122"/>
                <a:ea typeface="SimSun" panose="02010600030101010101" pitchFamily="2" charset="-122"/>
              </a:rPr>
              <a:t>kemangel</a:t>
            </a:r>
            <a:r>
              <a:rPr lang="en-US" u="sng" dirty="0" smtClean="0">
                <a:latin typeface="SimSun" panose="02010600030101010101" pitchFamily="2" charset="-122"/>
                <a:ea typeface="SimSun" panose="02010600030101010101" pitchFamily="2" charset="-122"/>
              </a:rPr>
              <a:t> el </a:t>
            </a:r>
            <a:r>
              <a:rPr lang="en-US" u="sng" dirty="0" err="1" smtClean="0">
                <a:latin typeface="SimSun" panose="02010600030101010101" pitchFamily="2" charset="-122"/>
                <a:ea typeface="SimSun" panose="02010600030101010101" pitchFamily="2" charset="-122"/>
              </a:rPr>
              <a:t>taem</a:t>
            </a:r>
            <a:r>
              <a:rPr lang="en-US" u="sng" dirty="0" smtClean="0">
                <a:latin typeface="SimSun" panose="02010600030101010101" pitchFamily="2" charset="-122"/>
                <a:ea typeface="SimSun" panose="02010600030101010101" pitchFamily="2" charset="-122"/>
              </a:rPr>
              <a:t> (</a:t>
            </a:r>
            <a:r>
              <a:rPr lang="en-US" u="sng" dirty="0" err="1" smtClean="0">
                <a:latin typeface="SimSun" panose="02010600030101010101" pitchFamily="2" charset="-122"/>
                <a:ea typeface="SimSun" panose="02010600030101010101" pitchFamily="2" charset="-122"/>
              </a:rPr>
              <a:t>teruich</a:t>
            </a:r>
            <a:r>
              <a:rPr lang="en-US" u="sng" dirty="0" smtClean="0">
                <a:latin typeface="SimSun" panose="02010600030101010101" pitchFamily="2" charset="-122"/>
                <a:ea typeface="SimSun" panose="02010600030101010101" pitchFamily="2" charset="-122"/>
              </a:rPr>
              <a:t> el </a:t>
            </a:r>
            <a:r>
              <a:rPr lang="en-US" u="sng" dirty="0" err="1" smtClean="0">
                <a:latin typeface="SimSun" panose="02010600030101010101" pitchFamily="2" charset="-122"/>
                <a:ea typeface="SimSun" panose="02010600030101010101" pitchFamily="2" charset="-122"/>
              </a:rPr>
              <a:t>rak</a:t>
            </a:r>
            <a:r>
              <a:rPr lang="en-US" u="sng" dirty="0" smtClean="0">
                <a:latin typeface="SimSun" panose="02010600030101010101" pitchFamily="2" charset="-122"/>
                <a:ea typeface="SimSun" panose="02010600030101010101" pitchFamily="2" charset="-122"/>
              </a:rPr>
              <a:t> me a </a:t>
            </a:r>
            <a:r>
              <a:rPr lang="en-US" u="sng" dirty="0" err="1" smtClean="0">
                <a:latin typeface="SimSun" panose="02010600030101010101" pitchFamily="2" charset="-122"/>
                <a:ea typeface="SimSun" panose="02010600030101010101" pitchFamily="2" charset="-122"/>
              </a:rPr>
              <a:t>lechub</a:t>
            </a:r>
            <a:r>
              <a:rPr lang="en-US" u="sng" dirty="0" smtClean="0">
                <a:latin typeface="SimSun" panose="02010600030101010101" pitchFamily="2" charset="-122"/>
                <a:ea typeface="SimSun" panose="02010600030101010101" pitchFamily="2" charset="-122"/>
              </a:rPr>
              <a:t> eng </a:t>
            </a:r>
            <a:r>
              <a:rPr lang="en-US" u="sng" dirty="0" err="1" smtClean="0">
                <a:latin typeface="SimSun" panose="02010600030101010101" pitchFamily="2" charset="-122"/>
                <a:ea typeface="SimSun" panose="02010600030101010101" pitchFamily="2" charset="-122"/>
              </a:rPr>
              <a:t>kemangel</a:t>
            </a:r>
            <a:r>
              <a:rPr lang="en-US" u="sng" dirty="0" smtClean="0">
                <a:latin typeface="SimSun" panose="02010600030101010101" pitchFamily="2" charset="-122"/>
                <a:ea typeface="SimSun" panose="02010600030101010101" pitchFamily="2" charset="-122"/>
              </a:rPr>
              <a:t>)</a:t>
            </a:r>
            <a:r>
              <a:rPr lang="en-US" dirty="0" smtClean="0">
                <a:latin typeface="SimSun" panose="02010600030101010101" pitchFamily="2" charset="-122"/>
                <a:ea typeface="SimSun" panose="02010600030101010101" pitchFamily="2" charset="-122"/>
              </a:rPr>
              <a:t>.</a:t>
            </a:r>
            <a:endParaRPr lang="en-US" dirty="0">
              <a:latin typeface="SimSun" panose="02010600030101010101" pitchFamily="2" charset="-122"/>
              <a:ea typeface="SimSun" panose="02010600030101010101" pitchFamily="2" charset="-122"/>
            </a:endParaRPr>
          </a:p>
          <a:p>
            <a:pPr>
              <a:buNone/>
            </a:pPr>
            <a:endParaRPr lang="en-US" dirty="0" smtClean="0"/>
          </a:p>
          <a:p>
            <a:r>
              <a:rPr lang="en-US" dirty="0" smtClean="0"/>
              <a:t>Ng </a:t>
            </a:r>
            <a:r>
              <a:rPr lang="en-US" dirty="0" err="1" smtClean="0"/>
              <a:t>ochotii</a:t>
            </a:r>
            <a:r>
              <a:rPr lang="en-US" dirty="0" smtClean="0"/>
              <a:t> a </a:t>
            </a:r>
            <a:r>
              <a:rPr lang="en-US" dirty="0" err="1" smtClean="0"/>
              <a:t>kakerous</a:t>
            </a:r>
            <a:r>
              <a:rPr lang="en-US" dirty="0" smtClean="0"/>
              <a:t> ma </a:t>
            </a:r>
            <a:r>
              <a:rPr lang="en-US" dirty="0" err="1" smtClean="0"/>
              <a:t>mla</a:t>
            </a:r>
            <a:r>
              <a:rPr lang="en-US" dirty="0" smtClean="0"/>
              <a:t> </a:t>
            </a:r>
            <a:r>
              <a:rPr lang="en-US" dirty="0" err="1" smtClean="0"/>
              <a:t>mengodech</a:t>
            </a:r>
            <a:r>
              <a:rPr lang="en-US" dirty="0" smtClean="0"/>
              <a:t> el </a:t>
            </a:r>
            <a:r>
              <a:rPr lang="en-US" dirty="0" err="1" smtClean="0"/>
              <a:t>tetelel</a:t>
            </a:r>
            <a:r>
              <a:rPr lang="en-US" dirty="0" smtClean="0"/>
              <a:t> a </a:t>
            </a:r>
            <a:r>
              <a:rPr lang="en-US" dirty="0" err="1" smtClean="0"/>
              <a:t>eanged</a:t>
            </a:r>
            <a:r>
              <a:rPr lang="en-US" dirty="0" smtClean="0"/>
              <a:t> el </a:t>
            </a:r>
            <a:r>
              <a:rPr lang="en-US" dirty="0" err="1" smtClean="0"/>
              <a:t>uai</a:t>
            </a:r>
            <a:r>
              <a:rPr lang="en-US" dirty="0" smtClean="0"/>
              <a:t> a </a:t>
            </a:r>
            <a:r>
              <a:rPr lang="en-US" dirty="0" err="1" smtClean="0"/>
              <a:t>kelekolt</a:t>
            </a:r>
            <a:r>
              <a:rPr lang="en-US" dirty="0" smtClean="0"/>
              <a:t>, </a:t>
            </a:r>
            <a:r>
              <a:rPr lang="en-US" dirty="0" err="1" smtClean="0"/>
              <a:t>kleald</a:t>
            </a:r>
            <a:r>
              <a:rPr lang="en-US" dirty="0" smtClean="0"/>
              <a:t> me a </a:t>
            </a:r>
            <a:r>
              <a:rPr lang="en-US" dirty="0" err="1" smtClean="0"/>
              <a:t>chull</a:t>
            </a:r>
            <a:r>
              <a:rPr lang="en-US" dirty="0" smtClean="0"/>
              <a:t> </a:t>
            </a:r>
            <a:r>
              <a:rPr lang="en-US" dirty="0" err="1" smtClean="0"/>
              <a:t>er</a:t>
            </a:r>
            <a:r>
              <a:rPr lang="en-US" dirty="0" smtClean="0"/>
              <a:t> a </a:t>
            </a:r>
            <a:r>
              <a:rPr lang="en-US" dirty="0" err="1" smtClean="0"/>
              <a:t>chimong</a:t>
            </a:r>
            <a:r>
              <a:rPr lang="en-US" dirty="0" smtClean="0"/>
              <a:t> el </a:t>
            </a:r>
            <a:r>
              <a:rPr lang="en-US" dirty="0" err="1" smtClean="0"/>
              <a:t>basio</a:t>
            </a:r>
            <a:r>
              <a:rPr lang="en-US" dirty="0" smtClean="0"/>
              <a:t> el </a:t>
            </a:r>
            <a:r>
              <a:rPr lang="en-US" dirty="0" err="1" smtClean="0"/>
              <a:t>duubech</a:t>
            </a:r>
            <a:r>
              <a:rPr lang="en-US" dirty="0" smtClean="0"/>
              <a:t> </a:t>
            </a:r>
            <a:r>
              <a:rPr lang="en-US" dirty="0" err="1" smtClean="0"/>
              <a:t>er</a:t>
            </a:r>
            <a:r>
              <a:rPr lang="en-US" dirty="0" smtClean="0"/>
              <a:t> a </a:t>
            </a:r>
            <a:r>
              <a:rPr lang="en-US" dirty="0" err="1" smtClean="0"/>
              <a:t>kemangel</a:t>
            </a:r>
            <a:r>
              <a:rPr lang="en-US" dirty="0" smtClean="0"/>
              <a:t> el </a:t>
            </a:r>
            <a:r>
              <a:rPr lang="en-US" dirty="0" err="1" smtClean="0"/>
              <a:t>taem</a:t>
            </a:r>
            <a:r>
              <a:rPr lang="en-US" dirty="0" smtClean="0"/>
              <a:t>.</a:t>
            </a:r>
          </a:p>
          <a:p>
            <a:endParaRPr lang="en-US" dirty="0"/>
          </a:p>
        </p:txBody>
      </p:sp>
      <p:sp>
        <p:nvSpPr>
          <p:cNvPr id="4" name="TextBox 3"/>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36933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851818"/>
            <a:ext cx="9144000" cy="2528796"/>
          </a:xfrm>
          <a:solidFill>
            <a:schemeClr val="bg1">
              <a:lumMod val="95000"/>
              <a:alpha val="67000"/>
            </a:schemeClr>
          </a:solidFill>
        </p:spPr>
        <p:txBody>
          <a:bodyPr>
            <a:normAutofit/>
          </a:bodyPr>
          <a:lstStyle/>
          <a:p>
            <a:r>
              <a:rPr lang="en-US" b="1" dirty="0" err="1" smtClean="0"/>
              <a:t>Kot</a:t>
            </a:r>
            <a:r>
              <a:rPr lang="en-US" b="1" dirty="0" smtClean="0"/>
              <a:t> el </a:t>
            </a:r>
            <a:r>
              <a:rPr lang="en-US" b="1" dirty="0" err="1" smtClean="0"/>
              <a:t>Omesuub</a:t>
            </a:r>
            <a:r>
              <a:rPr lang="en-US" b="1" dirty="0" smtClean="0"/>
              <a:t>: </a:t>
            </a:r>
            <a:r>
              <a:rPr lang="en-US" b="1" dirty="0" err="1" smtClean="0"/>
              <a:t>Olechotel</a:t>
            </a:r>
            <a:r>
              <a:rPr lang="en-US" b="1" dirty="0" smtClean="0"/>
              <a:t> a </a:t>
            </a:r>
            <a:r>
              <a:rPr lang="en-US" b="1" dirty="0" err="1" smtClean="0"/>
              <a:t>ngedechel</a:t>
            </a:r>
            <a:r>
              <a:rPr lang="en-US" b="1" dirty="0" smtClean="0"/>
              <a:t> a </a:t>
            </a:r>
            <a:r>
              <a:rPr lang="en-US" b="1" dirty="0" err="1" smtClean="0"/>
              <a:t>eanged</a:t>
            </a:r>
            <a:r>
              <a:rPr lang="en-US" b="1" dirty="0" smtClean="0"/>
              <a:t> </a:t>
            </a:r>
            <a:r>
              <a:rPr lang="en-US" b="1" dirty="0" err="1" smtClean="0"/>
              <a:t>er</a:t>
            </a:r>
            <a:r>
              <a:rPr lang="en-US" b="1" dirty="0" smtClean="0"/>
              <a:t> a </a:t>
            </a:r>
            <a:r>
              <a:rPr lang="en-US" b="1" dirty="0" err="1" smtClean="0"/>
              <a:t>chutem</a:t>
            </a:r>
            <a:r>
              <a:rPr lang="en-US" b="1" dirty="0" smtClean="0"/>
              <a:t> (</a:t>
            </a:r>
            <a:r>
              <a:rPr lang="en-US" b="1" dirty="0" err="1" smtClean="0"/>
              <a:t>lluich</a:t>
            </a:r>
            <a:r>
              <a:rPr lang="en-US" b="1" dirty="0" smtClean="0"/>
              <a:t> el mo </a:t>
            </a:r>
            <a:r>
              <a:rPr lang="en-US" b="1" dirty="0" err="1" smtClean="0"/>
              <a:t>er</a:t>
            </a:r>
            <a:r>
              <a:rPr lang="en-US" b="1" dirty="0" smtClean="0"/>
              <a:t> a </a:t>
            </a:r>
            <a:r>
              <a:rPr lang="en-US" b="1" dirty="0" err="1" smtClean="0"/>
              <a:t>okedei</a:t>
            </a:r>
            <a:r>
              <a:rPr lang="en-US" b="1" dirty="0" smtClean="0"/>
              <a:t> el bung)</a:t>
            </a:r>
            <a:endParaRPr lang="en-US" b="1" dirty="0"/>
          </a:p>
        </p:txBody>
      </p:sp>
      <p:sp>
        <p:nvSpPr>
          <p:cNvPr id="4" name="TextBox 3"/>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121335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128" y="259109"/>
            <a:ext cx="8515350" cy="1325563"/>
          </a:xfrm>
        </p:spPr>
        <p:txBody>
          <a:bodyPr>
            <a:normAutofit/>
          </a:bodyPr>
          <a:lstStyle/>
          <a:p>
            <a:r>
              <a:rPr lang="en-US" sz="3200" dirty="0" err="1" smtClean="0"/>
              <a:t>Kot</a:t>
            </a:r>
            <a:r>
              <a:rPr lang="en-US" sz="3200" dirty="0" smtClean="0"/>
              <a:t> el </a:t>
            </a:r>
            <a:r>
              <a:rPr lang="en-US" sz="3200" dirty="0" err="1" smtClean="0"/>
              <a:t>Omesuub</a:t>
            </a:r>
            <a:r>
              <a:rPr lang="en-US" sz="3200" dirty="0" smtClean="0"/>
              <a:t>: </a:t>
            </a:r>
            <a:r>
              <a:rPr lang="en-US" sz="3200" dirty="0" err="1" smtClean="0"/>
              <a:t>Olechotel</a:t>
            </a:r>
            <a:r>
              <a:rPr lang="en-US" sz="3200" dirty="0" smtClean="0"/>
              <a:t> a </a:t>
            </a:r>
            <a:r>
              <a:rPr lang="en-US" sz="3200" dirty="0" err="1" smtClean="0"/>
              <a:t>ngedechel</a:t>
            </a:r>
            <a:r>
              <a:rPr lang="en-US" sz="3200" dirty="0" smtClean="0"/>
              <a:t> a </a:t>
            </a:r>
            <a:r>
              <a:rPr lang="en-US" sz="3200" dirty="0" err="1" smtClean="0"/>
              <a:t>eanged</a:t>
            </a:r>
            <a:r>
              <a:rPr lang="en-US" sz="3200" dirty="0" smtClean="0"/>
              <a:t> </a:t>
            </a:r>
            <a:r>
              <a:rPr lang="en-US" sz="3200" dirty="0" err="1" smtClean="0"/>
              <a:t>er</a:t>
            </a:r>
            <a:r>
              <a:rPr lang="en-US" sz="3200" dirty="0" smtClean="0"/>
              <a:t> a </a:t>
            </a:r>
            <a:r>
              <a:rPr lang="en-US" sz="3200" dirty="0" err="1" smtClean="0"/>
              <a:t>chutem</a:t>
            </a:r>
            <a:r>
              <a:rPr lang="en-US" sz="3200" dirty="0" smtClean="0"/>
              <a:t> (</a:t>
            </a:r>
            <a:r>
              <a:rPr lang="en-US" sz="3200" dirty="0" err="1" smtClean="0"/>
              <a:t>lluich</a:t>
            </a:r>
            <a:r>
              <a:rPr lang="en-US" sz="3200" dirty="0" smtClean="0"/>
              <a:t> el mo </a:t>
            </a:r>
            <a:r>
              <a:rPr lang="en-US" sz="3200" dirty="0" err="1" smtClean="0"/>
              <a:t>er</a:t>
            </a:r>
            <a:r>
              <a:rPr lang="en-US" sz="3200" dirty="0" smtClean="0"/>
              <a:t> a </a:t>
            </a:r>
            <a:r>
              <a:rPr lang="en-US" sz="3200" dirty="0" err="1" smtClean="0"/>
              <a:t>okedei</a:t>
            </a:r>
            <a:r>
              <a:rPr lang="en-US" sz="3200" dirty="0" smtClean="0"/>
              <a:t> el bung)</a:t>
            </a:r>
            <a:endParaRPr lang="en-US" sz="3200" dirty="0"/>
          </a:p>
        </p:txBody>
      </p:sp>
      <p:sp>
        <p:nvSpPr>
          <p:cNvPr id="3" name="Content Placeholder 2"/>
          <p:cNvSpPr>
            <a:spLocks noGrp="1"/>
          </p:cNvSpPr>
          <p:nvPr>
            <p:ph idx="1"/>
          </p:nvPr>
        </p:nvSpPr>
        <p:spPr>
          <a:xfrm>
            <a:off x="496128" y="1584672"/>
            <a:ext cx="7886700" cy="4351338"/>
          </a:xfrm>
        </p:spPr>
        <p:txBody>
          <a:bodyPr>
            <a:normAutofit lnSpcReduction="10000"/>
          </a:bodyPr>
          <a:lstStyle/>
          <a:p>
            <a:pPr marL="0" indent="0">
              <a:buNone/>
            </a:pPr>
            <a:r>
              <a:rPr lang="en-US" dirty="0" err="1" smtClean="0"/>
              <a:t>Rengalk</a:t>
            </a:r>
            <a:r>
              <a:rPr lang="en-US" dirty="0" smtClean="0"/>
              <a:t> </a:t>
            </a:r>
            <a:r>
              <a:rPr lang="en-US" dirty="0" err="1" smtClean="0"/>
              <a:t>er</a:t>
            </a:r>
            <a:r>
              <a:rPr lang="en-US" dirty="0" smtClean="0"/>
              <a:t> a </a:t>
            </a:r>
            <a:r>
              <a:rPr lang="en-US" dirty="0" err="1" smtClean="0"/>
              <a:t>skuul</a:t>
            </a:r>
            <a:r>
              <a:rPr lang="en-US" dirty="0" smtClean="0"/>
              <a:t> a mo </a:t>
            </a:r>
            <a:r>
              <a:rPr lang="en-US" dirty="0" err="1" smtClean="0"/>
              <a:t>omes</a:t>
            </a:r>
            <a:r>
              <a:rPr lang="en-US" dirty="0" smtClean="0"/>
              <a:t> a </a:t>
            </a:r>
            <a:r>
              <a:rPr lang="en-US" dirty="0" err="1" smtClean="0"/>
              <a:t>uchul</a:t>
            </a:r>
            <a:r>
              <a:rPr lang="en-US" dirty="0" smtClean="0"/>
              <a:t> a </a:t>
            </a:r>
            <a:r>
              <a:rPr lang="en-US" dirty="0" err="1" smtClean="0"/>
              <a:t>ngedechel</a:t>
            </a:r>
            <a:r>
              <a:rPr lang="en-US" dirty="0" smtClean="0"/>
              <a:t> a </a:t>
            </a:r>
            <a:r>
              <a:rPr lang="en-US" dirty="0" err="1" smtClean="0"/>
              <a:t>eanged</a:t>
            </a:r>
            <a:r>
              <a:rPr lang="en-US" dirty="0" smtClean="0"/>
              <a:t> </a:t>
            </a:r>
            <a:r>
              <a:rPr lang="en-US" dirty="0" err="1" smtClean="0"/>
              <a:t>er</a:t>
            </a:r>
            <a:r>
              <a:rPr lang="en-US" dirty="0" smtClean="0"/>
              <a:t> a </a:t>
            </a:r>
            <a:r>
              <a:rPr lang="en-US" dirty="0" err="1" smtClean="0"/>
              <a:t>beluu</a:t>
            </a:r>
            <a:r>
              <a:rPr lang="en-US" dirty="0" smtClean="0"/>
              <a:t> el </a:t>
            </a:r>
            <a:r>
              <a:rPr lang="en-US" dirty="0" err="1" smtClean="0"/>
              <a:t>ousbech</a:t>
            </a:r>
            <a:r>
              <a:rPr lang="en-US" dirty="0" smtClean="0"/>
              <a:t> </a:t>
            </a:r>
            <a:r>
              <a:rPr lang="en-US" dirty="0" err="1" smtClean="0"/>
              <a:t>aika</a:t>
            </a:r>
            <a:r>
              <a:rPr lang="en-US" dirty="0" smtClean="0"/>
              <a:t> el </a:t>
            </a:r>
            <a:r>
              <a:rPr lang="en-US" dirty="0" err="1" smtClean="0"/>
              <a:t>mla</a:t>
            </a:r>
            <a:r>
              <a:rPr lang="en-US" dirty="0" smtClean="0"/>
              <a:t> </a:t>
            </a:r>
            <a:r>
              <a:rPr lang="en-US" dirty="0" err="1" smtClean="0"/>
              <a:t>mekedmokl</a:t>
            </a:r>
            <a:r>
              <a:rPr lang="en-US" dirty="0" smtClean="0"/>
              <a:t> el </a:t>
            </a:r>
            <a:r>
              <a:rPr lang="en-US" dirty="0" err="1" smtClean="0"/>
              <a:t>babier</a:t>
            </a:r>
            <a:r>
              <a:rPr lang="en-US" dirty="0" smtClean="0"/>
              <a:t> el </a:t>
            </a:r>
            <a:r>
              <a:rPr lang="en-US" dirty="0" err="1" smtClean="0"/>
              <a:t>kirel</a:t>
            </a:r>
            <a:r>
              <a:rPr lang="en-US" dirty="0" smtClean="0"/>
              <a:t> </a:t>
            </a:r>
            <a:r>
              <a:rPr lang="en-US" dirty="0" err="1" smtClean="0"/>
              <a:t>tia</a:t>
            </a:r>
            <a:r>
              <a:rPr lang="en-US" dirty="0" smtClean="0"/>
              <a:t> el </a:t>
            </a:r>
            <a:r>
              <a:rPr lang="en-US" dirty="0" err="1" smtClean="0"/>
              <a:t>omesuub</a:t>
            </a:r>
            <a:r>
              <a:rPr lang="en-US" dirty="0" smtClean="0"/>
              <a:t>.</a:t>
            </a:r>
          </a:p>
          <a:p>
            <a:pPr marL="0" indent="0">
              <a:buNone/>
            </a:pPr>
            <a:r>
              <a:rPr lang="en-US" dirty="0" err="1" smtClean="0"/>
              <a:t>Omesodel</a:t>
            </a:r>
            <a:endParaRPr lang="en-US" dirty="0" smtClean="0"/>
          </a:p>
          <a:p>
            <a:r>
              <a:rPr lang="en-US" dirty="0" err="1" smtClean="0"/>
              <a:t>Mobii</a:t>
            </a:r>
            <a:r>
              <a:rPr lang="en-US" dirty="0" smtClean="0"/>
              <a:t> el mo </a:t>
            </a:r>
            <a:r>
              <a:rPr lang="en-US" dirty="0" err="1" smtClean="0"/>
              <a:t>er</a:t>
            </a:r>
            <a:r>
              <a:rPr lang="en-US" dirty="0" smtClean="0"/>
              <a:t> a </a:t>
            </a:r>
            <a:r>
              <a:rPr lang="en-US" dirty="0" err="1" smtClean="0"/>
              <a:t>kleuang</a:t>
            </a:r>
            <a:r>
              <a:rPr lang="en-US" dirty="0" smtClean="0"/>
              <a:t> el group.</a:t>
            </a:r>
          </a:p>
          <a:p>
            <a:r>
              <a:rPr lang="en-US" dirty="0" smtClean="0"/>
              <a:t>A </a:t>
            </a:r>
            <a:r>
              <a:rPr lang="en-US" dirty="0" err="1" smtClean="0"/>
              <a:t>bek</a:t>
            </a:r>
            <a:r>
              <a:rPr lang="en-US" dirty="0" smtClean="0"/>
              <a:t> el group a </a:t>
            </a:r>
            <a:r>
              <a:rPr lang="en-US" dirty="0" err="1" smtClean="0"/>
              <a:t>morngii</a:t>
            </a:r>
            <a:r>
              <a:rPr lang="en-US" dirty="0" smtClean="0"/>
              <a:t> a </a:t>
            </a:r>
            <a:r>
              <a:rPr lang="en-US" dirty="0" err="1" smtClean="0"/>
              <a:t>babilengir</a:t>
            </a:r>
            <a:r>
              <a:rPr lang="en-US" dirty="0" smtClean="0"/>
              <a:t> el </a:t>
            </a:r>
            <a:r>
              <a:rPr lang="en-US" dirty="0" err="1" smtClean="0"/>
              <a:t>kirel</a:t>
            </a:r>
            <a:r>
              <a:rPr lang="en-US" dirty="0" smtClean="0"/>
              <a:t> </a:t>
            </a:r>
            <a:r>
              <a:rPr lang="en-US" dirty="0" err="1" smtClean="0"/>
              <a:t>tia</a:t>
            </a:r>
            <a:r>
              <a:rPr lang="en-US" dirty="0" smtClean="0"/>
              <a:t> el </a:t>
            </a:r>
            <a:r>
              <a:rPr lang="en-US" dirty="0" err="1" smtClean="0"/>
              <a:t>suobel</a:t>
            </a:r>
            <a:r>
              <a:rPr lang="en-US" dirty="0" smtClean="0"/>
              <a:t> (worksheet). </a:t>
            </a:r>
          </a:p>
          <a:p>
            <a:r>
              <a:rPr lang="en-US" dirty="0" err="1" smtClean="0"/>
              <a:t>Momes</a:t>
            </a:r>
            <a:r>
              <a:rPr lang="en-US" dirty="0" smtClean="0"/>
              <a:t> e </a:t>
            </a:r>
            <a:r>
              <a:rPr lang="en-US" dirty="0" err="1" smtClean="0"/>
              <a:t>monguiu</a:t>
            </a:r>
            <a:r>
              <a:rPr lang="en-US" dirty="0" smtClean="0"/>
              <a:t> a </a:t>
            </a:r>
            <a:r>
              <a:rPr lang="en-US" dirty="0" err="1" smtClean="0"/>
              <a:t>babilengiu</a:t>
            </a:r>
            <a:r>
              <a:rPr lang="en-US" dirty="0" smtClean="0"/>
              <a:t> e </a:t>
            </a:r>
            <a:r>
              <a:rPr lang="en-US" dirty="0" err="1" smtClean="0"/>
              <a:t>bom</a:t>
            </a:r>
            <a:r>
              <a:rPr lang="en-US" dirty="0" smtClean="0"/>
              <a:t> </a:t>
            </a:r>
            <a:r>
              <a:rPr lang="en-US" dirty="0" err="1" smtClean="0"/>
              <a:t>lechesii</a:t>
            </a:r>
            <a:r>
              <a:rPr lang="en-US" dirty="0" smtClean="0"/>
              <a:t> a </a:t>
            </a:r>
            <a:r>
              <a:rPr lang="en-US" dirty="0" err="1" smtClean="0"/>
              <a:t>cherrungel</a:t>
            </a:r>
            <a:r>
              <a:rPr lang="en-US" dirty="0" smtClean="0"/>
              <a:t> el </a:t>
            </a:r>
            <a:r>
              <a:rPr lang="en-US" dirty="0" err="1" smtClean="0"/>
              <a:t>luldasu</a:t>
            </a:r>
            <a:r>
              <a:rPr lang="en-US" dirty="0" smtClean="0"/>
              <a:t> </a:t>
            </a:r>
            <a:r>
              <a:rPr lang="en-US" dirty="0" err="1" smtClean="0"/>
              <a:t>er</a:t>
            </a:r>
            <a:r>
              <a:rPr lang="en-US" dirty="0" smtClean="0"/>
              <a:t> a board.</a:t>
            </a:r>
          </a:p>
          <a:p>
            <a:r>
              <a:rPr lang="en-US" dirty="0" err="1" smtClean="0"/>
              <a:t>Mocholt</a:t>
            </a:r>
            <a:r>
              <a:rPr lang="en-US" dirty="0" smtClean="0"/>
              <a:t> a </a:t>
            </a:r>
            <a:r>
              <a:rPr lang="en-US" dirty="0" err="1" smtClean="0"/>
              <a:t>komakai</a:t>
            </a:r>
            <a:r>
              <a:rPr lang="en-US" dirty="0" smtClean="0"/>
              <a:t> </a:t>
            </a:r>
            <a:r>
              <a:rPr lang="en-US" dirty="0" err="1" smtClean="0"/>
              <a:t>lomsodel</a:t>
            </a:r>
            <a:r>
              <a:rPr lang="en-US" dirty="0" smtClean="0"/>
              <a:t> a </a:t>
            </a:r>
            <a:r>
              <a:rPr lang="en-US" dirty="0" err="1" smtClean="0"/>
              <a:t>ngedechel</a:t>
            </a:r>
            <a:r>
              <a:rPr lang="en-US" dirty="0" smtClean="0"/>
              <a:t> a </a:t>
            </a:r>
            <a:r>
              <a:rPr lang="en-US" dirty="0" err="1" smtClean="0"/>
              <a:t>eanged</a:t>
            </a:r>
            <a:r>
              <a:rPr lang="en-US" dirty="0" smtClean="0"/>
              <a:t>. </a:t>
            </a:r>
            <a:endParaRPr lang="en-US" dirty="0"/>
          </a:p>
        </p:txBody>
      </p:sp>
      <p:sp>
        <p:nvSpPr>
          <p:cNvPr id="4" name="TextBox 3"/>
          <p:cNvSpPr txBox="1"/>
          <p:nvPr/>
        </p:nvSpPr>
        <p:spPr>
          <a:xfrm>
            <a:off x="127592" y="5938033"/>
            <a:ext cx="9016408" cy="646331"/>
          </a:xfrm>
          <a:prstGeom prst="rect">
            <a:avLst/>
          </a:prstGeom>
          <a:noFill/>
        </p:spPr>
        <p:txBody>
          <a:bodyPr wrap="square" rtlCol="0">
            <a:spAutoFit/>
          </a:bodyPr>
          <a:lstStyle/>
          <a:p>
            <a:r>
              <a:rPr lang="en-US" dirty="0" smtClean="0"/>
              <a:t>Activity taken from: “The climate in our hands – Climate Change and Land, a teacher’s handbook for primary and secondary schools”, Office for Climate Education (OCE), Paris, 2022</a:t>
            </a:r>
            <a:endParaRPr lang="en-US" dirty="0"/>
          </a:p>
        </p:txBody>
      </p:sp>
      <p:sp>
        <p:nvSpPr>
          <p:cNvPr id="5" name="TextBox 4"/>
          <p:cNvSpPr txBox="1"/>
          <p:nvPr/>
        </p:nvSpPr>
        <p:spPr>
          <a:xfrm>
            <a:off x="6035" y="6571001"/>
            <a:ext cx="3099888" cy="307777"/>
          </a:xfrm>
          <a:prstGeom prst="rect">
            <a:avLst/>
          </a:prstGeom>
          <a:noFill/>
        </p:spPr>
        <p:txBody>
          <a:bodyPr wrap="none" rtlCol="0">
            <a:spAutoFit/>
          </a:bodyPr>
          <a:lstStyle/>
          <a:p>
            <a:r>
              <a:rPr lang="en-US" sz="1400" dirty="0" smtClean="0"/>
              <a:t>© 2022 Coral Reef Research Foundation</a:t>
            </a:r>
            <a:endParaRPr lang="en-US" sz="1400" dirty="0"/>
          </a:p>
        </p:txBody>
      </p:sp>
    </p:spTree>
    <p:extLst>
      <p:ext uri="{BB962C8B-B14F-4D97-AF65-F5344CB8AC3E}">
        <p14:creationId xmlns:p14="http://schemas.microsoft.com/office/powerpoint/2010/main" val="2631463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8069</TotalTime>
  <Words>4619</Words>
  <Application>Microsoft Office PowerPoint</Application>
  <PresentationFormat>On-screen Show (4:3)</PresentationFormat>
  <Paragraphs>469</Paragraphs>
  <Slides>46</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SimSun</vt:lpstr>
      <vt:lpstr>Arial</vt:lpstr>
      <vt:lpstr>Arial Rounded MT Bold</vt:lpstr>
      <vt:lpstr>Bahnschrift SemiBold Condensed</vt:lpstr>
      <vt:lpstr>Calibri</vt:lpstr>
      <vt:lpstr>Calibri Light</vt:lpstr>
      <vt:lpstr>Office Theme</vt:lpstr>
      <vt:lpstr>CLIMATE CHANGE &amp; PALAU</vt:lpstr>
      <vt:lpstr>Objectives</vt:lpstr>
      <vt:lpstr>Ng ngera a Climate?</vt:lpstr>
      <vt:lpstr>Palau Tropical climate: Annual Averages</vt:lpstr>
      <vt:lpstr>PowerPoint Presentation</vt:lpstr>
      <vt:lpstr>Teletelel a eanged er a Beluulechad a ultuil er a:</vt:lpstr>
      <vt:lpstr>Ngedechel a Eanged</vt:lpstr>
      <vt:lpstr>Kot el Omesuub: Olechotel a ngedechel a eanged er a chutem (lluich el mo er a okedei el bung)</vt:lpstr>
      <vt:lpstr>Kot el Omesuub: Olechotel a ngedechel a eanged er a chutem (lluich el mo er a okedei el bung)</vt:lpstr>
      <vt:lpstr>Reading Graphs: Line graphs</vt:lpstr>
      <vt:lpstr>Reading Graphs: Line graphs</vt:lpstr>
      <vt:lpstr>Reading Graphs: Line graphs</vt:lpstr>
      <vt:lpstr>Reading Graphs: Line graphs</vt:lpstr>
      <vt:lpstr>Get to work! (15-20minutes)</vt:lpstr>
      <vt:lpstr>PowerPoint Presentation</vt:lpstr>
      <vt:lpstr>PowerPoint Presentation</vt:lpstr>
      <vt:lpstr>PowerPoint Presentation</vt:lpstr>
      <vt:lpstr>PowerPoint Presentation</vt:lpstr>
      <vt:lpstr>PowerPoint Presentation</vt:lpstr>
      <vt:lpstr>PowerPoint Presentation</vt:lpstr>
      <vt:lpstr>Wrap Up (5 minutes)</vt:lpstr>
      <vt:lpstr>Activity 2: Climate Change &amp; Palau</vt:lpstr>
      <vt:lpstr>Activity 2: Climate Change &amp; Palau</vt:lpstr>
      <vt:lpstr>Activity 3: Ocean Acidification</vt:lpstr>
      <vt:lpstr>Ngera Ngodechii a tetelel a Eanged?</vt:lpstr>
      <vt:lpstr>Recap: Eolt el loltobed a Greenhouse– Carbon Dioxide</vt:lpstr>
      <vt:lpstr>Recap: Eolt el loltobed a Greenhouse</vt:lpstr>
      <vt:lpstr>Me tia el CO2 ng mor er ker?</vt:lpstr>
      <vt:lpstr>Me tia el CO2 ng mor er ker?</vt:lpstr>
      <vt:lpstr>Ngera a Ocean Acidification?</vt:lpstr>
      <vt:lpstr>PowerPoint Presentation</vt:lpstr>
      <vt:lpstr>Ngera a Ocean Acidification?</vt:lpstr>
      <vt:lpstr>Ocean Acidification: What is pH?</vt:lpstr>
      <vt:lpstr>Ocean Acidification: What is pH?</vt:lpstr>
      <vt:lpstr>Ocean Acidification: pH levels</vt:lpstr>
      <vt:lpstr>Ocean Acidification</vt:lpstr>
      <vt:lpstr>Ocean Acidification</vt:lpstr>
      <vt:lpstr>PowerPoint Presentation</vt:lpstr>
      <vt:lpstr>pH Experiment</vt:lpstr>
      <vt:lpstr>Experiment Discussion</vt:lpstr>
      <vt:lpstr>Omesodel a Experiment</vt:lpstr>
      <vt:lpstr>Connecting the Dots</vt:lpstr>
      <vt:lpstr>Extra Slides</vt:lpstr>
      <vt:lpstr>Telekelel a Kelekolt/Kleald er lomuchel er a 1880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&amp; PALAU</dc:title>
  <dc:creator>Sharon</dc:creator>
  <cp:lastModifiedBy>Sharon</cp:lastModifiedBy>
  <cp:revision>396</cp:revision>
  <dcterms:created xsi:type="dcterms:W3CDTF">2022-04-29T04:40:21Z</dcterms:created>
  <dcterms:modified xsi:type="dcterms:W3CDTF">2023-01-25T03:33:10Z</dcterms:modified>
</cp:coreProperties>
</file>