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70" r:id="rId3"/>
    <p:sldId id="260" r:id="rId4"/>
    <p:sldId id="258" r:id="rId5"/>
    <p:sldId id="294" r:id="rId6"/>
    <p:sldId id="293" r:id="rId7"/>
    <p:sldId id="261" r:id="rId8"/>
    <p:sldId id="284" r:id="rId9"/>
    <p:sldId id="262" r:id="rId10"/>
    <p:sldId id="265" r:id="rId11"/>
    <p:sldId id="266" r:id="rId12"/>
    <p:sldId id="276" r:id="rId13"/>
    <p:sldId id="271" r:id="rId14"/>
    <p:sldId id="280" r:id="rId15"/>
    <p:sldId id="272" r:id="rId16"/>
    <p:sldId id="278" r:id="rId17"/>
    <p:sldId id="287" r:id="rId18"/>
    <p:sldId id="288" r:id="rId19"/>
    <p:sldId id="277" r:id="rId20"/>
    <p:sldId id="289" r:id="rId21"/>
    <p:sldId id="279" r:id="rId22"/>
    <p:sldId id="290" r:id="rId23"/>
    <p:sldId id="291" r:id="rId24"/>
    <p:sldId id="269" r:id="rId25"/>
    <p:sldId id="264" r:id="rId26"/>
    <p:sldId id="295" r:id="rId27"/>
    <p:sldId id="273" r:id="rId28"/>
    <p:sldId id="292" r:id="rId29"/>
    <p:sldId id="26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16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126" autoAdjust="0"/>
  </p:normalViewPr>
  <p:slideViewPr>
    <p:cSldViewPr snapToGrid="0">
      <p:cViewPr varScale="1">
        <p:scale>
          <a:sx n="56" d="100"/>
          <a:sy n="56" d="100"/>
        </p:scale>
        <p:origin x="1000"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D381E8-841A-4065-9C40-045605A975D4}" type="datetimeFigureOut">
              <a:rPr lang="en-US" smtClean="0"/>
              <a:pPr/>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39B7A7-4E34-4EA4-B91F-33333EA3E8F4}" type="slidenum">
              <a:rPr lang="en-US" smtClean="0"/>
              <a:pPr/>
              <a:t>‹#›</a:t>
            </a:fld>
            <a:endParaRPr lang="en-US"/>
          </a:p>
        </p:txBody>
      </p:sp>
    </p:spTree>
    <p:extLst>
      <p:ext uri="{BB962C8B-B14F-4D97-AF65-F5344CB8AC3E}">
        <p14:creationId xmlns:p14="http://schemas.microsoft.com/office/powerpoint/2010/main" val="2922439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 few things to cover before we start the experiment.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639B7A7-4E34-4EA4-B91F-33333EA3E8F4}" type="slidenum">
              <a:rPr lang="en-US" smtClean="0"/>
              <a:pPr/>
              <a:t>2</a:t>
            </a:fld>
            <a:endParaRPr lang="en-US"/>
          </a:p>
        </p:txBody>
      </p:sp>
    </p:spTree>
    <p:extLst>
      <p:ext uri="{BB962C8B-B14F-4D97-AF65-F5344CB8AC3E}">
        <p14:creationId xmlns:p14="http://schemas.microsoft.com/office/powerpoint/2010/main" val="1192841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a:t>
            </a:r>
            <a:r>
              <a:rPr lang="en-US" baseline="0" dirty="0" smtClean="0"/>
              <a:t> can track the weather using weather stations. In Palau, we have weather stations at different places. Palau’s National Weather Station is in </a:t>
            </a:r>
            <a:r>
              <a:rPr lang="en-US" baseline="0" dirty="0" err="1" smtClean="0"/>
              <a:t>Airai</a:t>
            </a:r>
            <a:r>
              <a:rPr lang="en-US" baseline="0" dirty="0" smtClean="0"/>
              <a:t>. It used to be in Koror, but they built a new one and moved to </a:t>
            </a:r>
            <a:r>
              <a:rPr lang="en-US" baseline="0" dirty="0" err="1" smtClean="0"/>
              <a:t>Airai</a:t>
            </a:r>
            <a:r>
              <a:rPr lang="en-US" baseline="0" dirty="0" smtClean="0"/>
              <a:t> in 2019. The National Weather Service office has been running since 1951. There are 2 weather stations run by CRRF, one in </a:t>
            </a:r>
            <a:r>
              <a:rPr lang="en-US" baseline="0" dirty="0" err="1" smtClean="0"/>
              <a:t>Ngardok</a:t>
            </a:r>
            <a:r>
              <a:rPr lang="en-US" baseline="0" dirty="0" smtClean="0"/>
              <a:t> Lake reserve in Melekeok and the other on </a:t>
            </a:r>
            <a:r>
              <a:rPr lang="en-US" baseline="0" dirty="0" err="1" smtClean="0"/>
              <a:t>Ngeanges</a:t>
            </a:r>
            <a:r>
              <a:rPr lang="en-US" baseline="0" dirty="0" smtClean="0"/>
              <a:t> Island in Koror. Scripps has different weather stations, one on </a:t>
            </a:r>
            <a:r>
              <a:rPr lang="en-US" baseline="0" dirty="0" err="1" smtClean="0"/>
              <a:t>Ongingiang</a:t>
            </a:r>
            <a:r>
              <a:rPr lang="en-US" baseline="0" dirty="0" smtClean="0"/>
              <a:t>, near </a:t>
            </a:r>
            <a:r>
              <a:rPr lang="en-US" baseline="0" dirty="0" err="1" smtClean="0"/>
              <a:t>Ulong</a:t>
            </a:r>
            <a:r>
              <a:rPr lang="en-US" baseline="0" dirty="0" smtClean="0"/>
              <a:t>, in Koror and another weather station at Helen Reef. </a:t>
            </a:r>
            <a:endParaRPr lang="en-US" dirty="0"/>
          </a:p>
        </p:txBody>
      </p:sp>
      <p:sp>
        <p:nvSpPr>
          <p:cNvPr id="4" name="Slide Number Placeholder 3"/>
          <p:cNvSpPr>
            <a:spLocks noGrp="1"/>
          </p:cNvSpPr>
          <p:nvPr>
            <p:ph type="sldNum" sz="quarter" idx="10"/>
          </p:nvPr>
        </p:nvSpPr>
        <p:spPr/>
        <p:txBody>
          <a:bodyPr/>
          <a:lstStyle/>
          <a:p>
            <a:fld id="{B639B7A7-4E34-4EA4-B91F-33333EA3E8F4}" type="slidenum">
              <a:rPr lang="en-US" smtClean="0"/>
              <a:pPr/>
              <a:t>11</a:t>
            </a:fld>
            <a:endParaRPr lang="en-US"/>
          </a:p>
        </p:txBody>
      </p:sp>
    </p:spTree>
    <p:extLst>
      <p:ext uri="{BB962C8B-B14F-4D97-AF65-F5344CB8AC3E}">
        <p14:creationId xmlns:p14="http://schemas.microsoft.com/office/powerpoint/2010/main" val="2339270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do these weather stations measure? They are measuring the daily state of the atmosphere, so they will measure air temperature, relative humidity, wind speed and direction, precipitation or rain and atmospheric or air pressure.</a:t>
            </a:r>
            <a:endParaRPr lang="en-US" dirty="0"/>
          </a:p>
        </p:txBody>
      </p:sp>
      <p:sp>
        <p:nvSpPr>
          <p:cNvPr id="4" name="Slide Number Placeholder 3"/>
          <p:cNvSpPr>
            <a:spLocks noGrp="1"/>
          </p:cNvSpPr>
          <p:nvPr>
            <p:ph type="sldNum" sz="quarter" idx="10"/>
          </p:nvPr>
        </p:nvSpPr>
        <p:spPr/>
        <p:txBody>
          <a:bodyPr/>
          <a:lstStyle/>
          <a:p>
            <a:fld id="{B639B7A7-4E34-4EA4-B91F-33333EA3E8F4}" type="slidenum">
              <a:rPr lang="en-US" smtClean="0"/>
              <a:pPr/>
              <a:t>12</a:t>
            </a:fld>
            <a:endParaRPr lang="en-US"/>
          </a:p>
        </p:txBody>
      </p:sp>
    </p:spTree>
    <p:extLst>
      <p:ext uri="{BB962C8B-B14F-4D97-AF65-F5344CB8AC3E}">
        <p14:creationId xmlns:p14="http://schemas.microsoft.com/office/powerpoint/2010/main" val="2591317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common weather variable that is measured is air temperature.  Air temperature tells you how warm or cold it is. Temperature is measured in Celsius and Fahrenheit, using thermometers. The higher the numbers, the warmer it is. So, 31 degrees Celsius is hot. The lower the number, the cooler it is. 25 degrees Celsius is cooler. </a:t>
            </a:r>
          </a:p>
          <a:p>
            <a:r>
              <a:rPr lang="en-US" dirty="0" smtClean="0"/>
              <a:t>Air</a:t>
            </a:r>
            <a:r>
              <a:rPr lang="en-US" baseline="0" dirty="0" smtClean="0"/>
              <a:t> temperature in Palau does not change much throughout the year. It’s usually hot during the day, and cool at night. </a:t>
            </a:r>
            <a:endParaRPr lang="en-US" dirty="0"/>
          </a:p>
        </p:txBody>
      </p:sp>
      <p:sp>
        <p:nvSpPr>
          <p:cNvPr id="4" name="Slide Number Placeholder 3"/>
          <p:cNvSpPr>
            <a:spLocks noGrp="1"/>
          </p:cNvSpPr>
          <p:nvPr>
            <p:ph type="sldNum" sz="quarter" idx="10"/>
          </p:nvPr>
        </p:nvSpPr>
        <p:spPr/>
        <p:txBody>
          <a:bodyPr/>
          <a:lstStyle/>
          <a:p>
            <a:fld id="{B639B7A7-4E34-4EA4-B91F-33333EA3E8F4}" type="slidenum">
              <a:rPr lang="en-US" smtClean="0"/>
              <a:pPr/>
              <a:t>13</a:t>
            </a:fld>
            <a:endParaRPr lang="en-US"/>
          </a:p>
        </p:txBody>
      </p:sp>
    </p:spTree>
    <p:extLst>
      <p:ext uri="{BB962C8B-B14F-4D97-AF65-F5344CB8AC3E}">
        <p14:creationId xmlns:p14="http://schemas.microsoft.com/office/powerpoint/2010/main" val="1898474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Usually a temperature sensor</a:t>
            </a:r>
            <a:r>
              <a:rPr lang="en-US" baseline="0" dirty="0" smtClean="0"/>
              <a:t> will come with a relative humidity sensor.  This sensor measures how much water vapor is in the air, and it is reported as a percentage.  0% is dry, and 100% is saturation (or when it is raining). Anything higher than 60% is considered humid. Palau’s humidity is usually between 77 and 84%.</a:t>
            </a:r>
          </a:p>
          <a:p>
            <a:endParaRPr lang="en-US" dirty="0" smtClean="0"/>
          </a:p>
          <a:p>
            <a:endParaRPr lang="en-US" dirty="0" smtClean="0"/>
          </a:p>
          <a:p>
            <a:r>
              <a:rPr lang="en-US" dirty="0" smtClean="0"/>
              <a:t>It can rain throughout the year, but some months like January–March are drier and some months like July–August are wetter than other months. For some years, there can be short periods of drought when Palau gets less than the usual amount of rain. </a:t>
            </a:r>
          </a:p>
          <a:p>
            <a:r>
              <a:rPr lang="en-US" dirty="0" smtClean="0"/>
              <a:t>The winds switch between northeast trade winds and southwest monsoon winds during certain months of the year. From October–May, the winds are predominately northeastern trade winds. From June–October, winds will be southwest monsoon winds.  Wind speeds are generally higher during the southwest monsoon months. </a:t>
            </a:r>
          </a:p>
          <a:p>
            <a:endParaRPr lang="en-US" dirty="0"/>
          </a:p>
        </p:txBody>
      </p:sp>
      <p:sp>
        <p:nvSpPr>
          <p:cNvPr id="4" name="Slide Number Placeholder 3"/>
          <p:cNvSpPr>
            <a:spLocks noGrp="1"/>
          </p:cNvSpPr>
          <p:nvPr>
            <p:ph type="sldNum" sz="quarter" idx="10"/>
          </p:nvPr>
        </p:nvSpPr>
        <p:spPr/>
        <p:txBody>
          <a:bodyPr/>
          <a:lstStyle/>
          <a:p>
            <a:fld id="{B639B7A7-4E34-4EA4-B91F-33333EA3E8F4}" type="slidenum">
              <a:rPr lang="en-US" smtClean="0"/>
              <a:pPr/>
              <a:t>14</a:t>
            </a:fld>
            <a:endParaRPr lang="en-US"/>
          </a:p>
        </p:txBody>
      </p:sp>
    </p:spTree>
    <p:extLst>
      <p:ext uri="{BB962C8B-B14F-4D97-AF65-F5344CB8AC3E}">
        <p14:creationId xmlns:p14="http://schemas.microsoft.com/office/powerpoint/2010/main" val="337837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Wind is</a:t>
            </a:r>
            <a:r>
              <a:rPr lang="en-US" baseline="0" dirty="0" smtClean="0"/>
              <a:t> the movement of air across the Earth’s surface. Air will move because of differences in temperature. Warm air rises, and cool air moves in and replaces the rising warm air. Meteorologists make two measures for wind – speed and direction. Wind speed is how fast or strong the wind is. It is usually in m/s, knots or mph. The higher the numbers, the stronger the wind. </a:t>
            </a:r>
            <a:endParaRPr lang="en-US" dirty="0"/>
          </a:p>
        </p:txBody>
      </p:sp>
      <p:sp>
        <p:nvSpPr>
          <p:cNvPr id="4" name="Slide Number Placeholder 3"/>
          <p:cNvSpPr>
            <a:spLocks noGrp="1"/>
          </p:cNvSpPr>
          <p:nvPr>
            <p:ph type="sldNum" sz="quarter" idx="10"/>
          </p:nvPr>
        </p:nvSpPr>
        <p:spPr/>
        <p:txBody>
          <a:bodyPr/>
          <a:lstStyle/>
          <a:p>
            <a:fld id="{B639B7A7-4E34-4EA4-B91F-33333EA3E8F4}" type="slidenum">
              <a:rPr lang="en-US" smtClean="0"/>
              <a:pPr/>
              <a:t>15</a:t>
            </a:fld>
            <a:endParaRPr lang="en-US"/>
          </a:p>
        </p:txBody>
      </p:sp>
    </p:spTree>
    <p:extLst>
      <p:ext uri="{BB962C8B-B14F-4D97-AF65-F5344CB8AC3E}">
        <p14:creationId xmlns:p14="http://schemas.microsoft.com/office/powerpoint/2010/main" val="3797929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Wind direction is the direction that the wind blows from. An</a:t>
            </a:r>
            <a:r>
              <a:rPr lang="en-US" baseline="0" dirty="0" smtClean="0"/>
              <a:t> easterly wind is wind blowing from the east to the west. Wind Direction can be measured using weather vanes, flags and windsocks. </a:t>
            </a:r>
            <a:endParaRPr lang="en-US" dirty="0"/>
          </a:p>
        </p:txBody>
      </p:sp>
      <p:sp>
        <p:nvSpPr>
          <p:cNvPr id="4" name="Slide Number Placeholder 3"/>
          <p:cNvSpPr>
            <a:spLocks noGrp="1"/>
          </p:cNvSpPr>
          <p:nvPr>
            <p:ph type="sldNum" sz="quarter" idx="10"/>
          </p:nvPr>
        </p:nvSpPr>
        <p:spPr/>
        <p:txBody>
          <a:bodyPr/>
          <a:lstStyle/>
          <a:p>
            <a:fld id="{B639B7A7-4E34-4EA4-B91F-33333EA3E8F4}" type="slidenum">
              <a:rPr lang="en-US" smtClean="0"/>
              <a:pPr/>
              <a:t>16</a:t>
            </a:fld>
            <a:endParaRPr lang="en-US"/>
          </a:p>
        </p:txBody>
      </p:sp>
    </p:spTree>
    <p:extLst>
      <p:ext uri="{BB962C8B-B14F-4D97-AF65-F5344CB8AC3E}">
        <p14:creationId xmlns:p14="http://schemas.microsoft.com/office/powerpoint/2010/main" val="1997691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a:t>
            </a:r>
            <a:r>
              <a:rPr lang="en-US" baseline="0" dirty="0" smtClean="0"/>
              <a:t> the location of Palau is key here. Palau is located near the equator, and trade winds occur near the equator. So, most of the year (October–May), we have trade winds that blow in from the north east in Palau. </a:t>
            </a:r>
            <a:endParaRPr lang="en-US" dirty="0"/>
          </a:p>
        </p:txBody>
      </p:sp>
      <p:sp>
        <p:nvSpPr>
          <p:cNvPr id="4" name="Slide Number Placeholder 3"/>
          <p:cNvSpPr>
            <a:spLocks noGrp="1"/>
          </p:cNvSpPr>
          <p:nvPr>
            <p:ph type="sldNum" sz="quarter" idx="10"/>
          </p:nvPr>
        </p:nvSpPr>
        <p:spPr/>
        <p:txBody>
          <a:bodyPr/>
          <a:lstStyle/>
          <a:p>
            <a:fld id="{B639B7A7-4E34-4EA4-B91F-33333EA3E8F4}" type="slidenum">
              <a:rPr lang="en-US" smtClean="0"/>
              <a:pPr/>
              <a:t>17</a:t>
            </a:fld>
            <a:endParaRPr lang="en-US"/>
          </a:p>
        </p:txBody>
      </p:sp>
    </p:spTree>
    <p:extLst>
      <p:ext uri="{BB962C8B-B14F-4D97-AF65-F5344CB8AC3E}">
        <p14:creationId xmlns:p14="http://schemas.microsoft.com/office/powerpoint/2010/main" val="2214698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Palau location is near Asia where there are monsoon seasons.  There are times during the year, usually June–October, when Palau has monsoon winds that blow from the southwest.   </a:t>
            </a:r>
            <a:endParaRPr lang="en-US" dirty="0"/>
          </a:p>
        </p:txBody>
      </p:sp>
      <p:sp>
        <p:nvSpPr>
          <p:cNvPr id="4" name="Slide Number Placeholder 3"/>
          <p:cNvSpPr>
            <a:spLocks noGrp="1"/>
          </p:cNvSpPr>
          <p:nvPr>
            <p:ph type="sldNum" sz="quarter" idx="10"/>
          </p:nvPr>
        </p:nvSpPr>
        <p:spPr/>
        <p:txBody>
          <a:bodyPr/>
          <a:lstStyle/>
          <a:p>
            <a:fld id="{B639B7A7-4E34-4EA4-B91F-33333EA3E8F4}" type="slidenum">
              <a:rPr lang="en-US" smtClean="0"/>
              <a:pPr/>
              <a:t>18</a:t>
            </a:fld>
            <a:endParaRPr lang="en-US"/>
          </a:p>
        </p:txBody>
      </p:sp>
    </p:spTree>
    <p:extLst>
      <p:ext uri="{BB962C8B-B14F-4D97-AF65-F5344CB8AC3E}">
        <p14:creationId xmlns:p14="http://schemas.microsoft.com/office/powerpoint/2010/main" val="3403892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Precipitation is any water</a:t>
            </a:r>
            <a:r>
              <a:rPr lang="en-US" baseline="0" dirty="0" smtClean="0"/>
              <a:t> that forms in the atmosphere and falls back to the Earth. It can be liquid like rain or frozen like </a:t>
            </a:r>
            <a:r>
              <a:rPr lang="en-US" baseline="0" dirty="0" err="1" smtClean="0"/>
              <a:t>graupel</a:t>
            </a:r>
            <a:r>
              <a:rPr lang="en-US" baseline="0" dirty="0" smtClean="0"/>
              <a:t>, hail and sleet. </a:t>
            </a:r>
            <a:endParaRPr lang="en-US" dirty="0"/>
          </a:p>
        </p:txBody>
      </p:sp>
      <p:sp>
        <p:nvSpPr>
          <p:cNvPr id="4" name="Slide Number Placeholder 3"/>
          <p:cNvSpPr>
            <a:spLocks noGrp="1"/>
          </p:cNvSpPr>
          <p:nvPr>
            <p:ph type="sldNum" sz="quarter" idx="10"/>
          </p:nvPr>
        </p:nvSpPr>
        <p:spPr/>
        <p:txBody>
          <a:bodyPr/>
          <a:lstStyle/>
          <a:p>
            <a:fld id="{B639B7A7-4E34-4EA4-B91F-33333EA3E8F4}" type="slidenum">
              <a:rPr lang="en-US" smtClean="0"/>
              <a:pPr/>
              <a:t>19</a:t>
            </a:fld>
            <a:endParaRPr lang="en-US"/>
          </a:p>
        </p:txBody>
      </p:sp>
    </p:spTree>
    <p:extLst>
      <p:ext uri="{BB962C8B-B14F-4D97-AF65-F5344CB8AC3E}">
        <p14:creationId xmlns:p14="http://schemas.microsoft.com/office/powerpoint/2010/main" val="2766643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Palau,</a:t>
            </a:r>
            <a:r>
              <a:rPr lang="en-US" baseline="0" dirty="0" smtClean="0"/>
              <a:t> we have only rain, and no sleet, snow or </a:t>
            </a:r>
            <a:r>
              <a:rPr lang="en-US" baseline="0" dirty="0" err="1" smtClean="0"/>
              <a:t>graupel</a:t>
            </a:r>
            <a:r>
              <a:rPr lang="en-US" baseline="0" dirty="0" smtClean="0"/>
              <a:t>. We can measure rain with tipping buckets. It rains a lot in Palau, but some months are drier and some months have more rain than others. Dry months are usually from January to April, and between June and August is generally the highest rainfall of the year.</a:t>
            </a:r>
            <a:endParaRPr lang="en-US" dirty="0"/>
          </a:p>
        </p:txBody>
      </p:sp>
      <p:sp>
        <p:nvSpPr>
          <p:cNvPr id="4" name="Slide Number Placeholder 3"/>
          <p:cNvSpPr>
            <a:spLocks noGrp="1"/>
          </p:cNvSpPr>
          <p:nvPr>
            <p:ph type="sldNum" sz="quarter" idx="10"/>
          </p:nvPr>
        </p:nvSpPr>
        <p:spPr/>
        <p:txBody>
          <a:bodyPr/>
          <a:lstStyle/>
          <a:p>
            <a:fld id="{B639B7A7-4E34-4EA4-B91F-33333EA3E8F4}" type="slidenum">
              <a:rPr lang="en-US" smtClean="0"/>
              <a:pPr/>
              <a:t>20</a:t>
            </a:fld>
            <a:endParaRPr lang="en-US"/>
          </a:p>
        </p:txBody>
      </p:sp>
    </p:spTree>
    <p:extLst>
      <p:ext uri="{BB962C8B-B14F-4D97-AF65-F5344CB8AC3E}">
        <p14:creationId xmlns:p14="http://schemas.microsoft.com/office/powerpoint/2010/main" val="3448475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If</a:t>
            </a:r>
            <a:r>
              <a:rPr lang="en-US" baseline="0" dirty="0" smtClean="0"/>
              <a:t> someone were to ask you, where is Palau? How would you answer? Is it in the southern or northern hemisphere?</a:t>
            </a:r>
            <a:endParaRPr lang="en-US" dirty="0"/>
          </a:p>
        </p:txBody>
      </p:sp>
      <p:sp>
        <p:nvSpPr>
          <p:cNvPr id="4" name="Slide Number Placeholder 3"/>
          <p:cNvSpPr>
            <a:spLocks noGrp="1"/>
          </p:cNvSpPr>
          <p:nvPr>
            <p:ph type="sldNum" sz="quarter" idx="10"/>
          </p:nvPr>
        </p:nvSpPr>
        <p:spPr/>
        <p:txBody>
          <a:bodyPr/>
          <a:lstStyle/>
          <a:p>
            <a:fld id="{88FBB7A7-1D3C-44DD-ADB6-32FA7FCC107D}" type="slidenum">
              <a:rPr lang="en-US" smtClean="0"/>
              <a:pPr/>
              <a:t>3</a:t>
            </a:fld>
            <a:endParaRPr lang="en-US"/>
          </a:p>
        </p:txBody>
      </p:sp>
    </p:spTree>
    <p:extLst>
      <p:ext uri="{BB962C8B-B14F-4D97-AF65-F5344CB8AC3E}">
        <p14:creationId xmlns:p14="http://schemas.microsoft.com/office/powerpoint/2010/main" val="3550971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Atmospheric</a:t>
            </a:r>
            <a:r>
              <a:rPr lang="en-US" baseline="0" dirty="0" smtClean="0"/>
              <a:t> pressure is the weight of air above a given area, and it is measured using a barometer. Air pressure changes can be used to predict short-term changes in the weather. On warm, sunny days air pressure is high. When a storm or bad weather is approaching, air pressure is low. </a:t>
            </a:r>
            <a:endParaRPr lang="en-US" dirty="0"/>
          </a:p>
        </p:txBody>
      </p:sp>
      <p:sp>
        <p:nvSpPr>
          <p:cNvPr id="4" name="Slide Number Placeholder 3"/>
          <p:cNvSpPr>
            <a:spLocks noGrp="1"/>
          </p:cNvSpPr>
          <p:nvPr>
            <p:ph type="sldNum" sz="quarter" idx="10"/>
          </p:nvPr>
        </p:nvSpPr>
        <p:spPr/>
        <p:txBody>
          <a:bodyPr/>
          <a:lstStyle/>
          <a:p>
            <a:fld id="{B639B7A7-4E34-4EA4-B91F-33333EA3E8F4}" type="slidenum">
              <a:rPr lang="en-US" smtClean="0"/>
              <a:pPr/>
              <a:t>21</a:t>
            </a:fld>
            <a:endParaRPr lang="en-US"/>
          </a:p>
        </p:txBody>
      </p:sp>
    </p:spTree>
    <p:extLst>
      <p:ext uri="{BB962C8B-B14F-4D97-AF65-F5344CB8AC3E}">
        <p14:creationId xmlns:p14="http://schemas.microsoft.com/office/powerpoint/2010/main" val="402010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the weather station sensors are connected to a data logger</a:t>
            </a:r>
            <a:r>
              <a:rPr lang="en-US" baseline="0" dirty="0" smtClean="0"/>
              <a:t> that sends instructions about when and what to measure. The loggers also store data. </a:t>
            </a:r>
            <a:endParaRPr lang="en-US" dirty="0"/>
          </a:p>
        </p:txBody>
      </p:sp>
      <p:sp>
        <p:nvSpPr>
          <p:cNvPr id="4" name="Slide Number Placeholder 3"/>
          <p:cNvSpPr>
            <a:spLocks noGrp="1"/>
          </p:cNvSpPr>
          <p:nvPr>
            <p:ph type="sldNum" sz="quarter" idx="10"/>
          </p:nvPr>
        </p:nvSpPr>
        <p:spPr/>
        <p:txBody>
          <a:bodyPr/>
          <a:lstStyle/>
          <a:p>
            <a:fld id="{B639B7A7-4E34-4EA4-B91F-33333EA3E8F4}" type="slidenum">
              <a:rPr lang="en-US" smtClean="0"/>
              <a:pPr/>
              <a:t>22</a:t>
            </a:fld>
            <a:endParaRPr lang="en-US"/>
          </a:p>
        </p:txBody>
      </p:sp>
    </p:spTree>
    <p:extLst>
      <p:ext uri="{BB962C8B-B14F-4D97-AF65-F5344CB8AC3E}">
        <p14:creationId xmlns:p14="http://schemas.microsoft.com/office/powerpoint/2010/main" val="1664613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of radio antenna and satellite modem.</a:t>
            </a:r>
            <a:endParaRPr lang="en-US" dirty="0"/>
          </a:p>
        </p:txBody>
      </p:sp>
      <p:sp>
        <p:nvSpPr>
          <p:cNvPr id="4" name="Slide Number Placeholder 3"/>
          <p:cNvSpPr>
            <a:spLocks noGrp="1"/>
          </p:cNvSpPr>
          <p:nvPr>
            <p:ph type="sldNum" sz="quarter" idx="10"/>
          </p:nvPr>
        </p:nvSpPr>
        <p:spPr/>
        <p:txBody>
          <a:bodyPr/>
          <a:lstStyle/>
          <a:p>
            <a:fld id="{B639B7A7-4E34-4EA4-B91F-33333EA3E8F4}" type="slidenum">
              <a:rPr lang="en-US" smtClean="0"/>
              <a:pPr/>
              <a:t>23</a:t>
            </a:fld>
            <a:endParaRPr lang="en-US"/>
          </a:p>
        </p:txBody>
      </p:sp>
    </p:spTree>
    <p:extLst>
      <p:ext uri="{BB962C8B-B14F-4D97-AF65-F5344CB8AC3E}">
        <p14:creationId xmlns:p14="http://schemas.microsoft.com/office/powerpoint/2010/main" val="827658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Weather</a:t>
            </a:r>
            <a:r>
              <a:rPr lang="en-US" baseline="0" dirty="0" smtClean="0"/>
              <a:t> can affect where and when we fish. If it is windy on the east side of Palau, we fish on the west side. Rainy days can affect when we can plant. Weather can affect public health - rainy days can lead to more mosquitos and a rise in dengue.  We study the weather to make predictions and to help in planning events. We also study how the weather patterns are changing because of climate change. </a:t>
            </a:r>
            <a:endParaRPr lang="en-US" dirty="0"/>
          </a:p>
        </p:txBody>
      </p:sp>
      <p:sp>
        <p:nvSpPr>
          <p:cNvPr id="4" name="Slide Number Placeholder 3"/>
          <p:cNvSpPr>
            <a:spLocks noGrp="1"/>
          </p:cNvSpPr>
          <p:nvPr>
            <p:ph type="sldNum" sz="quarter" idx="10"/>
          </p:nvPr>
        </p:nvSpPr>
        <p:spPr/>
        <p:txBody>
          <a:bodyPr/>
          <a:lstStyle/>
          <a:p>
            <a:fld id="{B639B7A7-4E34-4EA4-B91F-33333EA3E8F4}" type="slidenum">
              <a:rPr lang="en-US" smtClean="0"/>
              <a:pPr/>
              <a:t>24</a:t>
            </a:fld>
            <a:endParaRPr lang="en-US"/>
          </a:p>
        </p:txBody>
      </p:sp>
    </p:spTree>
    <p:extLst>
      <p:ext uri="{BB962C8B-B14F-4D97-AF65-F5344CB8AC3E}">
        <p14:creationId xmlns:p14="http://schemas.microsoft.com/office/powerpoint/2010/main" val="2559940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look at weather information online at the Coral</a:t>
            </a:r>
            <a:r>
              <a:rPr lang="en-US" baseline="0" dirty="0" smtClean="0"/>
              <a:t> Reef Research Foundation website. The website is updated every hour. You can view daily, monthly and yearly data. </a:t>
            </a:r>
            <a:endParaRPr lang="en-US" dirty="0"/>
          </a:p>
        </p:txBody>
      </p:sp>
      <p:sp>
        <p:nvSpPr>
          <p:cNvPr id="4" name="Slide Number Placeholder 3"/>
          <p:cNvSpPr>
            <a:spLocks noGrp="1"/>
          </p:cNvSpPr>
          <p:nvPr>
            <p:ph type="sldNum" sz="quarter" idx="10"/>
          </p:nvPr>
        </p:nvSpPr>
        <p:spPr/>
        <p:txBody>
          <a:bodyPr/>
          <a:lstStyle/>
          <a:p>
            <a:fld id="{B639B7A7-4E34-4EA4-B91F-33333EA3E8F4}" type="slidenum">
              <a:rPr lang="en-US" smtClean="0"/>
              <a:pPr/>
              <a:t>25</a:t>
            </a:fld>
            <a:endParaRPr lang="en-US"/>
          </a:p>
        </p:txBody>
      </p:sp>
    </p:spTree>
    <p:extLst>
      <p:ext uri="{BB962C8B-B14F-4D97-AF65-F5344CB8AC3E}">
        <p14:creationId xmlns:p14="http://schemas.microsoft.com/office/powerpoint/2010/main" val="1554109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Ngerulmud.</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639B7A7-4E34-4EA4-B91F-33333EA3E8F4}" type="slidenum">
              <a:rPr lang="en-US" smtClean="0"/>
              <a:pPr/>
              <a:t>27</a:t>
            </a:fld>
            <a:endParaRPr lang="en-US"/>
          </a:p>
        </p:txBody>
      </p:sp>
    </p:spTree>
    <p:extLst>
      <p:ext uri="{BB962C8B-B14F-4D97-AF65-F5344CB8AC3E}">
        <p14:creationId xmlns:p14="http://schemas.microsoft.com/office/powerpoint/2010/main" val="2076364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shows from</a:t>
            </a:r>
            <a:r>
              <a:rPr lang="en-US" baseline="0" dirty="0" smtClean="0"/>
              <a:t> top to bottom: hours during the day, sky condition, air temperature, rain, wind, wind gusts and wind direction. These are forecasts for up to 10 days. </a:t>
            </a:r>
            <a:endParaRPr lang="en-US" dirty="0"/>
          </a:p>
        </p:txBody>
      </p:sp>
      <p:sp>
        <p:nvSpPr>
          <p:cNvPr id="4" name="Slide Number Placeholder 3"/>
          <p:cNvSpPr>
            <a:spLocks noGrp="1"/>
          </p:cNvSpPr>
          <p:nvPr>
            <p:ph type="sldNum" sz="quarter" idx="10"/>
          </p:nvPr>
        </p:nvSpPr>
        <p:spPr/>
        <p:txBody>
          <a:bodyPr/>
          <a:lstStyle/>
          <a:p>
            <a:fld id="{B639B7A7-4E34-4EA4-B91F-33333EA3E8F4}" type="slidenum">
              <a:rPr lang="en-US" smtClean="0"/>
              <a:pPr/>
              <a:t>28</a:t>
            </a:fld>
            <a:endParaRPr lang="en-US"/>
          </a:p>
        </p:txBody>
      </p:sp>
    </p:spTree>
    <p:extLst>
      <p:ext uri="{BB962C8B-B14F-4D97-AF65-F5344CB8AC3E}">
        <p14:creationId xmlns:p14="http://schemas.microsoft.com/office/powerpoint/2010/main" val="3263805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9B7A7-4E34-4EA4-B91F-33333EA3E8F4}" type="slidenum">
              <a:rPr lang="en-US" smtClean="0"/>
              <a:pPr/>
              <a:t>29</a:t>
            </a:fld>
            <a:endParaRPr lang="en-US"/>
          </a:p>
        </p:txBody>
      </p:sp>
    </p:spTree>
    <p:extLst>
      <p:ext uri="{BB962C8B-B14F-4D97-AF65-F5344CB8AC3E}">
        <p14:creationId xmlns:p14="http://schemas.microsoft.com/office/powerpoint/2010/main" val="3165496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Palau is in the northern hemisphere, but it is located near the equator,</a:t>
            </a:r>
            <a:r>
              <a:rPr lang="en-US" baseline="0" dirty="0" smtClean="0"/>
              <a:t> in the western Pacific.</a:t>
            </a:r>
            <a:endParaRPr lang="en-US" dirty="0"/>
          </a:p>
        </p:txBody>
      </p:sp>
      <p:sp>
        <p:nvSpPr>
          <p:cNvPr id="4" name="Slide Number Placeholder 3"/>
          <p:cNvSpPr>
            <a:spLocks noGrp="1"/>
          </p:cNvSpPr>
          <p:nvPr>
            <p:ph type="sldNum" sz="quarter" idx="10"/>
          </p:nvPr>
        </p:nvSpPr>
        <p:spPr/>
        <p:txBody>
          <a:bodyPr/>
          <a:lstStyle/>
          <a:p>
            <a:fld id="{B639B7A7-4E34-4EA4-B91F-33333EA3E8F4}" type="slidenum">
              <a:rPr lang="en-US" smtClean="0"/>
              <a:pPr/>
              <a:t>4</a:t>
            </a:fld>
            <a:endParaRPr lang="en-US"/>
          </a:p>
        </p:txBody>
      </p:sp>
    </p:spTree>
    <p:extLst>
      <p:ext uri="{BB962C8B-B14F-4D97-AF65-F5344CB8AC3E}">
        <p14:creationId xmlns:p14="http://schemas.microsoft.com/office/powerpoint/2010/main" val="1959930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Palau is</a:t>
            </a:r>
            <a:r>
              <a:rPr lang="en-US" baseline="0" dirty="0" smtClean="0"/>
              <a:t> near Indonesia, Philippines and Yap. Palau’s location near the equator and Asia is important because it will help explain some of the weather patterns we observe in Palau. </a:t>
            </a:r>
            <a:endParaRPr lang="en-US" dirty="0"/>
          </a:p>
        </p:txBody>
      </p:sp>
      <p:sp>
        <p:nvSpPr>
          <p:cNvPr id="4" name="Slide Number Placeholder 3"/>
          <p:cNvSpPr>
            <a:spLocks noGrp="1"/>
          </p:cNvSpPr>
          <p:nvPr>
            <p:ph type="sldNum" sz="quarter" idx="10"/>
          </p:nvPr>
        </p:nvSpPr>
        <p:spPr/>
        <p:txBody>
          <a:bodyPr/>
          <a:lstStyle/>
          <a:p>
            <a:fld id="{B639B7A7-4E34-4EA4-B91F-33333EA3E8F4}" type="slidenum">
              <a:rPr lang="en-US" smtClean="0"/>
              <a:pPr/>
              <a:t>5</a:t>
            </a:fld>
            <a:endParaRPr lang="en-US"/>
          </a:p>
        </p:txBody>
      </p:sp>
    </p:spTree>
    <p:extLst>
      <p:ext uri="{BB962C8B-B14F-4D97-AF65-F5344CB8AC3E}">
        <p14:creationId xmlns:p14="http://schemas.microsoft.com/office/powerpoint/2010/main" val="352658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a:t>
            </a:r>
            <a:r>
              <a:rPr lang="en-US" baseline="0" dirty="0" smtClean="0"/>
              <a:t>cover compass direction, because it helps to understand weather patterns in Palau. How can you tell where East and West is? Sun rises on the east, sun sets on the west.  </a:t>
            </a:r>
            <a:r>
              <a:rPr lang="en-US" sz="1200" kern="1200" dirty="0" smtClean="0">
                <a:solidFill>
                  <a:schemeClr val="tx1"/>
                </a:solidFill>
                <a:effectLst/>
                <a:latin typeface="+mn-lt"/>
                <a:ea typeface="+mn-ea"/>
                <a:cs typeface="+mn-cs"/>
              </a:rPr>
              <a:t>To determine all directions, if it is in the morning, point your left hand to the sun (that is east, where the sun rises) and your right hand towards the west (where the sun sets). You are facing South, and your back is towards north </a:t>
            </a:r>
            <a:r>
              <a:rPr lang="en-US" sz="1200" kern="1200" dirty="0" err="1" smtClean="0">
                <a:solidFill>
                  <a:schemeClr val="tx1"/>
                </a:solidFill>
                <a:effectLst/>
                <a:latin typeface="+mn-lt"/>
                <a:ea typeface="+mn-ea"/>
                <a:cs typeface="+mn-cs"/>
              </a:rPr>
              <a:t>North</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B639B7A7-4E34-4EA4-B91F-33333EA3E8F4}" type="slidenum">
              <a:rPr lang="en-US" smtClean="0"/>
              <a:pPr/>
              <a:t>6</a:t>
            </a:fld>
            <a:endParaRPr lang="en-US"/>
          </a:p>
        </p:txBody>
      </p:sp>
    </p:spTree>
    <p:extLst>
      <p:ext uri="{BB962C8B-B14F-4D97-AF65-F5344CB8AC3E}">
        <p14:creationId xmlns:p14="http://schemas.microsoft.com/office/powerpoint/2010/main" val="3854646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test your understanding:</a:t>
            </a:r>
          </a:p>
          <a:p>
            <a:r>
              <a:rPr lang="en-US" dirty="0" smtClean="0"/>
              <a:t>Which</a:t>
            </a:r>
            <a:r>
              <a:rPr lang="en-US" baseline="0" dirty="0" smtClean="0"/>
              <a:t> country is south of Palau?</a:t>
            </a:r>
            <a:r>
              <a:rPr lang="en-US" baseline="0" dirty="0" smtClean="0">
                <a:sym typeface="Wingdings" panose="05000000000000000000" pitchFamily="2" charset="2"/>
              </a:rPr>
              <a:t> Indonesia</a:t>
            </a:r>
            <a:endParaRPr lang="en-US" baseline="0" dirty="0" smtClean="0"/>
          </a:p>
          <a:p>
            <a:r>
              <a:rPr lang="en-US" baseline="0" dirty="0" smtClean="0"/>
              <a:t>Which country is northwest of Palau?</a:t>
            </a:r>
            <a:r>
              <a:rPr lang="en-US" baseline="0" dirty="0" smtClean="0">
                <a:sym typeface="Wingdings" panose="05000000000000000000" pitchFamily="2" charset="2"/>
              </a:rPr>
              <a:t> Philippines</a:t>
            </a:r>
            <a:endParaRPr lang="en-US" baseline="0" dirty="0" smtClean="0"/>
          </a:p>
          <a:p>
            <a:r>
              <a:rPr lang="en-US" baseline="0" dirty="0" smtClean="0"/>
              <a:t>Which country is east of Palau? </a:t>
            </a:r>
            <a:r>
              <a:rPr lang="en-US" baseline="0" dirty="0" smtClean="0">
                <a:sym typeface="Wingdings" panose="05000000000000000000" pitchFamily="2" charset="2"/>
              </a:rPr>
              <a:t> FSM (Yap)</a:t>
            </a:r>
            <a:r>
              <a:rPr lang="en-US" baseline="0" dirty="0" smtClean="0"/>
              <a:t/>
            </a:r>
            <a:br>
              <a:rPr lang="en-US" baseline="0" dirty="0" smtClean="0"/>
            </a:br>
            <a:endParaRPr lang="en-US" baseline="0" dirty="0" smtClean="0"/>
          </a:p>
        </p:txBody>
      </p:sp>
      <p:sp>
        <p:nvSpPr>
          <p:cNvPr id="4" name="Slide Number Placeholder 3"/>
          <p:cNvSpPr>
            <a:spLocks noGrp="1"/>
          </p:cNvSpPr>
          <p:nvPr>
            <p:ph type="sldNum" sz="quarter" idx="10"/>
          </p:nvPr>
        </p:nvSpPr>
        <p:spPr/>
        <p:txBody>
          <a:bodyPr/>
          <a:lstStyle/>
          <a:p>
            <a:fld id="{B639B7A7-4E34-4EA4-B91F-33333EA3E8F4}" type="slidenum">
              <a:rPr lang="en-US" smtClean="0"/>
              <a:pPr/>
              <a:t>7</a:t>
            </a:fld>
            <a:endParaRPr lang="en-US"/>
          </a:p>
        </p:txBody>
      </p:sp>
    </p:spTree>
    <p:extLst>
      <p:ext uri="{BB962C8B-B14F-4D97-AF65-F5344CB8AC3E}">
        <p14:creationId xmlns:p14="http://schemas.microsoft.com/office/powerpoint/2010/main" val="3296854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is northern most state of Palau? </a:t>
            </a:r>
            <a:r>
              <a:rPr lang="en-US" baseline="0" dirty="0" smtClean="0">
                <a:sym typeface="Wingdings" panose="05000000000000000000" pitchFamily="2" charset="2"/>
              </a:rPr>
              <a:t> </a:t>
            </a:r>
            <a:r>
              <a:rPr lang="en-US" baseline="0" dirty="0" err="1" smtClean="0">
                <a:sym typeface="Wingdings" panose="05000000000000000000" pitchFamily="2" charset="2"/>
              </a:rPr>
              <a:t>Kayangel</a:t>
            </a:r>
            <a:endParaRPr lang="en-US" baseline="0" dirty="0" smtClean="0"/>
          </a:p>
          <a:p>
            <a:r>
              <a:rPr lang="en-US" baseline="0" dirty="0" smtClean="0"/>
              <a:t>The southern most state of Palau? </a:t>
            </a:r>
            <a:r>
              <a:rPr lang="en-US" baseline="0" dirty="0" smtClean="0">
                <a:sym typeface="Wingdings" panose="05000000000000000000" pitchFamily="2" charset="2"/>
              </a:rPr>
              <a:t> </a:t>
            </a:r>
            <a:r>
              <a:rPr lang="en-US" baseline="0" dirty="0" err="1" smtClean="0">
                <a:sym typeface="Wingdings" panose="05000000000000000000" pitchFamily="2" charset="2"/>
              </a:rPr>
              <a:t>Hatohobei</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639B7A7-4E34-4EA4-B91F-33333EA3E8F4}" type="slidenum">
              <a:rPr lang="en-US" smtClean="0"/>
              <a:pPr/>
              <a:t>8</a:t>
            </a:fld>
            <a:endParaRPr lang="en-US"/>
          </a:p>
        </p:txBody>
      </p:sp>
    </p:spTree>
    <p:extLst>
      <p:ext uri="{BB962C8B-B14F-4D97-AF65-F5344CB8AC3E}">
        <p14:creationId xmlns:p14="http://schemas.microsoft.com/office/powerpoint/2010/main" val="2937561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location of Palau near the equator puts</a:t>
            </a:r>
            <a:r>
              <a:rPr lang="en-US" baseline="0" dirty="0" smtClean="0"/>
              <a:t> Palau in a tropical climate zone. In this tropical climate zone, the weather is hot &amp; humid. Average temperature is 28C, with high humidity of 74-87%. Palau does get a lot of rain, and there are two main seasons of wind – the trade winds and the monsoon winds. </a:t>
            </a:r>
            <a:endParaRPr lang="en-US" dirty="0"/>
          </a:p>
        </p:txBody>
      </p:sp>
      <p:sp>
        <p:nvSpPr>
          <p:cNvPr id="4" name="Slide Number Placeholder 3"/>
          <p:cNvSpPr>
            <a:spLocks noGrp="1"/>
          </p:cNvSpPr>
          <p:nvPr>
            <p:ph type="sldNum" sz="quarter" idx="10"/>
          </p:nvPr>
        </p:nvSpPr>
        <p:spPr/>
        <p:txBody>
          <a:bodyPr/>
          <a:lstStyle/>
          <a:p>
            <a:fld id="{B639B7A7-4E34-4EA4-B91F-33333EA3E8F4}" type="slidenum">
              <a:rPr lang="en-US" smtClean="0"/>
              <a:pPr/>
              <a:t>9</a:t>
            </a:fld>
            <a:endParaRPr lang="en-US"/>
          </a:p>
        </p:txBody>
      </p:sp>
    </p:spTree>
    <p:extLst>
      <p:ext uri="{BB962C8B-B14F-4D97-AF65-F5344CB8AC3E}">
        <p14:creationId xmlns:p14="http://schemas.microsoft.com/office/powerpoint/2010/main" val="3304037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 to describe</a:t>
            </a:r>
            <a:r>
              <a:rPr lang="en-US" baseline="0" dirty="0" smtClean="0"/>
              <a:t> today’s weather.</a:t>
            </a:r>
          </a:p>
          <a:p>
            <a:endParaRPr lang="en-US" dirty="0" smtClean="0"/>
          </a:p>
          <a:p>
            <a:r>
              <a:rPr lang="en-US" dirty="0" smtClean="0"/>
              <a:t>Key things to look</a:t>
            </a:r>
            <a:r>
              <a:rPr lang="en-US" baseline="0" dirty="0" smtClean="0"/>
              <a:t> for is that student’s will identify temperature, cloudiness, wind, rain (if it is raining).</a:t>
            </a:r>
          </a:p>
          <a:p>
            <a:endParaRPr lang="en-US" dirty="0" smtClean="0"/>
          </a:p>
          <a:p>
            <a:r>
              <a:rPr lang="en-US" dirty="0" smtClean="0"/>
              <a:t>The weather can be different by the</a:t>
            </a:r>
            <a:r>
              <a:rPr lang="en-US" baseline="0" dirty="0" smtClean="0"/>
              <a:t> hour, the day or the year. Some days can be very hot, others cool. Some days can be calm, but sometimes we will get very strong winds during typhoons. How do we track our weather?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639B7A7-4E34-4EA4-B91F-33333EA3E8F4}" type="slidenum">
              <a:rPr lang="en-US" smtClean="0"/>
              <a:pPr/>
              <a:t>10</a:t>
            </a:fld>
            <a:endParaRPr lang="en-US"/>
          </a:p>
        </p:txBody>
      </p:sp>
    </p:spTree>
    <p:extLst>
      <p:ext uri="{BB962C8B-B14F-4D97-AF65-F5344CB8AC3E}">
        <p14:creationId xmlns:p14="http://schemas.microsoft.com/office/powerpoint/2010/main" val="4101163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484F66-1530-4053-B78E-184D63CBA568}"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557D1B-35CF-433D-883D-33DDFBDB6268}" type="slidenum">
              <a:rPr lang="en-US" smtClean="0"/>
              <a:pPr/>
              <a:t>‹#›</a:t>
            </a:fld>
            <a:endParaRPr lang="en-US"/>
          </a:p>
        </p:txBody>
      </p:sp>
    </p:spTree>
    <p:extLst>
      <p:ext uri="{BB962C8B-B14F-4D97-AF65-F5344CB8AC3E}">
        <p14:creationId xmlns:p14="http://schemas.microsoft.com/office/powerpoint/2010/main" val="166616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484F66-1530-4053-B78E-184D63CBA568}"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557D1B-35CF-433D-883D-33DDFBDB6268}" type="slidenum">
              <a:rPr lang="en-US" smtClean="0"/>
              <a:pPr/>
              <a:t>‹#›</a:t>
            </a:fld>
            <a:endParaRPr lang="en-US"/>
          </a:p>
        </p:txBody>
      </p:sp>
    </p:spTree>
    <p:extLst>
      <p:ext uri="{BB962C8B-B14F-4D97-AF65-F5344CB8AC3E}">
        <p14:creationId xmlns:p14="http://schemas.microsoft.com/office/powerpoint/2010/main" val="1795611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484F66-1530-4053-B78E-184D63CBA568}"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557D1B-35CF-433D-883D-33DDFBDB6268}" type="slidenum">
              <a:rPr lang="en-US" smtClean="0"/>
              <a:pPr/>
              <a:t>‹#›</a:t>
            </a:fld>
            <a:endParaRPr lang="en-US"/>
          </a:p>
        </p:txBody>
      </p:sp>
    </p:spTree>
    <p:extLst>
      <p:ext uri="{BB962C8B-B14F-4D97-AF65-F5344CB8AC3E}">
        <p14:creationId xmlns:p14="http://schemas.microsoft.com/office/powerpoint/2010/main" val="2360453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484F66-1530-4053-B78E-184D63CBA568}"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557D1B-35CF-433D-883D-33DDFBDB6268}" type="slidenum">
              <a:rPr lang="en-US" smtClean="0"/>
              <a:pPr/>
              <a:t>‹#›</a:t>
            </a:fld>
            <a:endParaRPr lang="en-US"/>
          </a:p>
        </p:txBody>
      </p:sp>
    </p:spTree>
    <p:extLst>
      <p:ext uri="{BB962C8B-B14F-4D97-AF65-F5344CB8AC3E}">
        <p14:creationId xmlns:p14="http://schemas.microsoft.com/office/powerpoint/2010/main" val="3366379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484F66-1530-4053-B78E-184D63CBA568}"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557D1B-35CF-433D-883D-33DDFBDB6268}" type="slidenum">
              <a:rPr lang="en-US" smtClean="0"/>
              <a:pPr/>
              <a:t>‹#›</a:t>
            </a:fld>
            <a:endParaRPr lang="en-US"/>
          </a:p>
        </p:txBody>
      </p:sp>
    </p:spTree>
    <p:extLst>
      <p:ext uri="{BB962C8B-B14F-4D97-AF65-F5344CB8AC3E}">
        <p14:creationId xmlns:p14="http://schemas.microsoft.com/office/powerpoint/2010/main" val="2759501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484F66-1530-4053-B78E-184D63CBA568}"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557D1B-35CF-433D-883D-33DDFBDB6268}" type="slidenum">
              <a:rPr lang="en-US" smtClean="0"/>
              <a:pPr/>
              <a:t>‹#›</a:t>
            </a:fld>
            <a:endParaRPr lang="en-US"/>
          </a:p>
        </p:txBody>
      </p:sp>
    </p:spTree>
    <p:extLst>
      <p:ext uri="{BB962C8B-B14F-4D97-AF65-F5344CB8AC3E}">
        <p14:creationId xmlns:p14="http://schemas.microsoft.com/office/powerpoint/2010/main" val="3159244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484F66-1530-4053-B78E-184D63CBA568}" type="datetimeFigureOut">
              <a:rPr lang="en-US" smtClean="0"/>
              <a:pPr/>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557D1B-35CF-433D-883D-33DDFBDB6268}" type="slidenum">
              <a:rPr lang="en-US" smtClean="0"/>
              <a:pPr/>
              <a:t>‹#›</a:t>
            </a:fld>
            <a:endParaRPr lang="en-US"/>
          </a:p>
        </p:txBody>
      </p:sp>
    </p:spTree>
    <p:extLst>
      <p:ext uri="{BB962C8B-B14F-4D97-AF65-F5344CB8AC3E}">
        <p14:creationId xmlns:p14="http://schemas.microsoft.com/office/powerpoint/2010/main" val="204317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484F66-1530-4053-B78E-184D63CBA568}" type="datetimeFigureOut">
              <a:rPr lang="en-US" smtClean="0"/>
              <a:pPr/>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557D1B-35CF-433D-883D-33DDFBDB6268}" type="slidenum">
              <a:rPr lang="en-US" smtClean="0"/>
              <a:pPr/>
              <a:t>‹#›</a:t>
            </a:fld>
            <a:endParaRPr lang="en-US"/>
          </a:p>
        </p:txBody>
      </p:sp>
    </p:spTree>
    <p:extLst>
      <p:ext uri="{BB962C8B-B14F-4D97-AF65-F5344CB8AC3E}">
        <p14:creationId xmlns:p14="http://schemas.microsoft.com/office/powerpoint/2010/main" val="3979956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484F66-1530-4053-B78E-184D63CBA568}" type="datetimeFigureOut">
              <a:rPr lang="en-US" smtClean="0"/>
              <a:pPr/>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557D1B-35CF-433D-883D-33DDFBDB6268}" type="slidenum">
              <a:rPr lang="en-US" smtClean="0"/>
              <a:pPr/>
              <a:t>‹#›</a:t>
            </a:fld>
            <a:endParaRPr lang="en-US"/>
          </a:p>
        </p:txBody>
      </p:sp>
    </p:spTree>
    <p:extLst>
      <p:ext uri="{BB962C8B-B14F-4D97-AF65-F5344CB8AC3E}">
        <p14:creationId xmlns:p14="http://schemas.microsoft.com/office/powerpoint/2010/main" val="2063884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7484F66-1530-4053-B78E-184D63CBA568}"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557D1B-35CF-433D-883D-33DDFBDB6268}" type="slidenum">
              <a:rPr lang="en-US" smtClean="0"/>
              <a:pPr/>
              <a:t>‹#›</a:t>
            </a:fld>
            <a:endParaRPr lang="en-US"/>
          </a:p>
        </p:txBody>
      </p:sp>
    </p:spTree>
    <p:extLst>
      <p:ext uri="{BB962C8B-B14F-4D97-AF65-F5344CB8AC3E}">
        <p14:creationId xmlns:p14="http://schemas.microsoft.com/office/powerpoint/2010/main" val="942291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7484F66-1530-4053-B78E-184D63CBA568}"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557D1B-35CF-433D-883D-33DDFBDB6268}" type="slidenum">
              <a:rPr lang="en-US" smtClean="0"/>
              <a:pPr/>
              <a:t>‹#›</a:t>
            </a:fld>
            <a:endParaRPr lang="en-US"/>
          </a:p>
        </p:txBody>
      </p:sp>
    </p:spTree>
    <p:extLst>
      <p:ext uri="{BB962C8B-B14F-4D97-AF65-F5344CB8AC3E}">
        <p14:creationId xmlns:p14="http://schemas.microsoft.com/office/powerpoint/2010/main" val="445193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484F66-1530-4053-B78E-184D63CBA568}" type="datetimeFigureOut">
              <a:rPr lang="en-US" smtClean="0"/>
              <a:pPr/>
              <a:t>1/25/2023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7D1B-35CF-433D-883D-33DDFBDB6268}" type="slidenum">
              <a:rPr lang="en-US" smtClean="0"/>
              <a:pPr/>
              <a:t>‹#›</a:t>
            </a:fld>
            <a:endParaRPr lang="en-US"/>
          </a:p>
        </p:txBody>
      </p:sp>
    </p:spTree>
    <p:extLst>
      <p:ext uri="{BB962C8B-B14F-4D97-AF65-F5344CB8AC3E}">
        <p14:creationId xmlns:p14="http://schemas.microsoft.com/office/powerpoint/2010/main" val="2317048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3.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eather.coralreefpalau.org/"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windy.com/?7.695,134.626,5"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11300" y="399993"/>
            <a:ext cx="9144000" cy="1049337"/>
          </a:xfrm>
        </p:spPr>
        <p:txBody>
          <a:bodyPr/>
          <a:lstStyle/>
          <a:p>
            <a:r>
              <a:rPr lang="en-US" dirty="0" smtClean="0"/>
              <a:t>Weather &amp; Climate in Palau</a:t>
            </a:r>
            <a:endParaRPr lang="en-US" dirty="0"/>
          </a:p>
        </p:txBody>
      </p:sp>
      <p:sp>
        <p:nvSpPr>
          <p:cNvPr id="3" name="Subtitle 2"/>
          <p:cNvSpPr>
            <a:spLocks noGrp="1"/>
          </p:cNvSpPr>
          <p:nvPr>
            <p:ph type="subTitle" idx="1"/>
          </p:nvPr>
        </p:nvSpPr>
        <p:spPr>
          <a:xfrm>
            <a:off x="167443" y="1379488"/>
            <a:ext cx="2848771" cy="1076325"/>
          </a:xfrm>
        </p:spPr>
        <p:txBody>
          <a:bodyPr>
            <a:noAutofit/>
          </a:bodyPr>
          <a:lstStyle/>
          <a:p>
            <a:r>
              <a:rPr lang="en-US" dirty="0" smtClean="0"/>
              <a:t>Developed by </a:t>
            </a:r>
          </a:p>
        </p:txBody>
      </p:sp>
      <p:sp>
        <p:nvSpPr>
          <p:cNvPr id="6" name="Subtitle 2"/>
          <p:cNvSpPr txBox="1">
            <a:spLocks/>
          </p:cNvSpPr>
          <p:nvPr/>
        </p:nvSpPr>
        <p:spPr>
          <a:xfrm>
            <a:off x="-546219" y="4377403"/>
            <a:ext cx="3910331" cy="112618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solidFill>
                  <a:schemeClr val="bg1"/>
                </a:solidFill>
              </a:rPr>
              <a:t>Funded by </a:t>
            </a:r>
          </a:p>
        </p:txBody>
      </p:sp>
      <p:pic>
        <p:nvPicPr>
          <p:cNvPr id="8" name="Picture 16"/>
          <p:cNvPicPr>
            <a:picLocks noChangeAspect="1" noChangeArrowheads="1"/>
          </p:cNvPicPr>
          <p:nvPr/>
        </p:nvPicPr>
        <p:blipFill>
          <a:blip r:embed="rId3" cstate="print"/>
          <a:stretch>
            <a:fillRect/>
          </a:stretch>
        </p:blipFill>
        <p:spPr bwMode="auto">
          <a:xfrm>
            <a:off x="615723" y="4826196"/>
            <a:ext cx="2194751" cy="1749705"/>
          </a:xfrm>
          <a:prstGeom prst="rect">
            <a:avLst/>
          </a:prstGeom>
          <a:noFill/>
          <a:ln w="9525" algn="in">
            <a:noFill/>
            <a:miter lim="800000"/>
            <a:headEnd/>
            <a:tailEnd/>
          </a:ln>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83" y="1810062"/>
            <a:ext cx="2160889" cy="2160889"/>
          </a:xfrm>
          <a:prstGeom prst="rect">
            <a:avLst/>
          </a:prstGeom>
        </p:spPr>
      </p:pic>
      <p:sp>
        <p:nvSpPr>
          <p:cNvPr id="5" name="TextBox 4"/>
          <p:cNvSpPr txBox="1"/>
          <p:nvPr/>
        </p:nvSpPr>
        <p:spPr>
          <a:xfrm>
            <a:off x="10815721" y="6345068"/>
            <a:ext cx="1079847" cy="461665"/>
          </a:xfrm>
          <a:prstGeom prst="rect">
            <a:avLst/>
          </a:prstGeom>
          <a:noFill/>
        </p:spPr>
        <p:txBody>
          <a:bodyPr wrap="none" rtlCol="0">
            <a:spAutoFit/>
          </a:bodyPr>
          <a:lstStyle/>
          <a:p>
            <a:r>
              <a:rPr lang="en-US" sz="2400" dirty="0" err="1" smtClean="0">
                <a:solidFill>
                  <a:schemeClr val="bg1"/>
                </a:solidFill>
              </a:rPr>
              <a:t>Angaur</a:t>
            </a:r>
            <a:endParaRPr lang="en-US" sz="2400" dirty="0">
              <a:solidFill>
                <a:schemeClr val="bg1"/>
              </a:solidFill>
            </a:endParaRPr>
          </a:p>
        </p:txBody>
      </p:sp>
      <p:sp>
        <p:nvSpPr>
          <p:cNvPr id="4" name="TextBox 3"/>
          <p:cNvSpPr txBox="1"/>
          <p:nvPr/>
        </p:nvSpPr>
        <p:spPr>
          <a:xfrm>
            <a:off x="4617720" y="6549390"/>
            <a:ext cx="3059812" cy="307777"/>
          </a:xfrm>
          <a:prstGeom prst="rect">
            <a:avLst/>
          </a:prstGeom>
          <a:noFill/>
        </p:spPr>
        <p:txBody>
          <a:bodyPr wrap="none" rtlCol="0">
            <a:spAutoFit/>
          </a:bodyPr>
          <a:lstStyle/>
          <a:p>
            <a:r>
              <a:rPr lang="en-US" sz="1400" dirty="0" smtClean="0">
                <a:solidFill>
                  <a:schemeClr val="bg1"/>
                </a:solidFill>
              </a:rPr>
              <a:t>©2022 Coral Reef Research Foundation</a:t>
            </a:r>
            <a:endParaRPr lang="en-US" sz="1400" dirty="0">
              <a:solidFill>
                <a:schemeClr val="bg1"/>
              </a:solidFill>
            </a:endParaRPr>
          </a:p>
        </p:txBody>
      </p:sp>
    </p:spTree>
    <p:extLst>
      <p:ext uri="{BB962C8B-B14F-4D97-AF65-F5344CB8AC3E}">
        <p14:creationId xmlns:p14="http://schemas.microsoft.com/office/powerpoint/2010/main" val="1537261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Teletelel</a:t>
            </a:r>
            <a:r>
              <a:rPr lang="en-US" dirty="0" smtClean="0"/>
              <a:t> a </a:t>
            </a:r>
            <a:r>
              <a:rPr lang="en-US" dirty="0" err="1" smtClean="0"/>
              <a:t>eanged</a:t>
            </a:r>
            <a:r>
              <a:rPr lang="en-US" dirty="0" smtClean="0"/>
              <a:t> </a:t>
            </a:r>
            <a:r>
              <a:rPr lang="en-US" dirty="0" err="1" smtClean="0"/>
              <a:t>er</a:t>
            </a:r>
            <a:r>
              <a:rPr lang="en-US" dirty="0" smtClean="0"/>
              <a:t> Belau</a:t>
            </a:r>
            <a:endParaRPr lang="en-US" dirty="0"/>
          </a:p>
        </p:txBody>
      </p:sp>
      <p:sp>
        <p:nvSpPr>
          <p:cNvPr id="8" name="TextBox 7"/>
          <p:cNvSpPr txBox="1"/>
          <p:nvPr/>
        </p:nvSpPr>
        <p:spPr>
          <a:xfrm>
            <a:off x="1414130" y="1506022"/>
            <a:ext cx="8404673" cy="646331"/>
          </a:xfrm>
          <a:prstGeom prst="rect">
            <a:avLst/>
          </a:prstGeom>
          <a:noFill/>
        </p:spPr>
        <p:txBody>
          <a:bodyPr wrap="none" rtlCol="0">
            <a:spAutoFit/>
          </a:bodyPr>
          <a:lstStyle/>
          <a:p>
            <a:r>
              <a:rPr lang="en-US" sz="3600" dirty="0" err="1" smtClean="0"/>
              <a:t>Msodii</a:t>
            </a:r>
            <a:r>
              <a:rPr lang="en-US" sz="3600" dirty="0" smtClean="0"/>
              <a:t> a </a:t>
            </a:r>
            <a:r>
              <a:rPr lang="en-US" sz="3600" dirty="0" err="1" smtClean="0"/>
              <a:t>tetelel</a:t>
            </a:r>
            <a:r>
              <a:rPr lang="en-US" sz="3600" dirty="0" smtClean="0"/>
              <a:t> a </a:t>
            </a:r>
            <a:r>
              <a:rPr lang="en-US" sz="3600" dirty="0" err="1" smtClean="0"/>
              <a:t>eanged</a:t>
            </a:r>
            <a:r>
              <a:rPr lang="en-US" sz="3600" dirty="0" smtClean="0"/>
              <a:t> </a:t>
            </a:r>
            <a:r>
              <a:rPr lang="en-US" sz="3600" dirty="0" err="1" smtClean="0"/>
              <a:t>er</a:t>
            </a:r>
            <a:r>
              <a:rPr lang="en-US" sz="3600" dirty="0" smtClean="0"/>
              <a:t> </a:t>
            </a:r>
            <a:r>
              <a:rPr lang="en-US" sz="3600" dirty="0" err="1" smtClean="0"/>
              <a:t>elechang</a:t>
            </a:r>
            <a:r>
              <a:rPr lang="en-US" sz="3600" dirty="0" smtClean="0"/>
              <a:t> el </a:t>
            </a:r>
            <a:r>
              <a:rPr lang="en-US" sz="3600" dirty="0" err="1" smtClean="0"/>
              <a:t>sils</a:t>
            </a:r>
            <a:r>
              <a:rPr lang="en-US" sz="3600" dirty="0" smtClean="0"/>
              <a:t>.</a:t>
            </a:r>
            <a:endParaRPr lang="en-US" sz="3600" dirty="0"/>
          </a:p>
        </p:txBody>
      </p:sp>
      <p:sp>
        <p:nvSpPr>
          <p:cNvPr id="4" name="TextBox 3"/>
          <p:cNvSpPr txBox="1"/>
          <p:nvPr/>
        </p:nvSpPr>
        <p:spPr>
          <a:xfrm>
            <a:off x="4617720" y="6549390"/>
            <a:ext cx="3059812" cy="307777"/>
          </a:xfrm>
          <a:prstGeom prst="rect">
            <a:avLst/>
          </a:prstGeom>
          <a:noFill/>
        </p:spPr>
        <p:txBody>
          <a:bodyPr wrap="none" rtlCol="0">
            <a:spAutoFit/>
          </a:bodyPr>
          <a:lstStyle/>
          <a:p>
            <a:r>
              <a:rPr lang="en-US" sz="1400" dirty="0" smtClean="0"/>
              <a:t>©2022 Coral Reef Research Foundation</a:t>
            </a:r>
            <a:endParaRPr lang="en-US" sz="1400" dirty="0"/>
          </a:p>
        </p:txBody>
      </p:sp>
    </p:spTree>
    <p:extLst>
      <p:ext uri="{BB962C8B-B14F-4D97-AF65-F5344CB8AC3E}">
        <p14:creationId xmlns:p14="http://schemas.microsoft.com/office/powerpoint/2010/main" val="22773837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027" y="125354"/>
            <a:ext cx="12062973" cy="6732646"/>
          </a:xfrm>
          <a:prstGeom prst="rect">
            <a:avLst/>
          </a:prstGeom>
        </p:spPr>
      </p:pic>
      <p:sp>
        <p:nvSpPr>
          <p:cNvPr id="2" name="Title 1"/>
          <p:cNvSpPr>
            <a:spLocks noGrp="1"/>
          </p:cNvSpPr>
          <p:nvPr>
            <p:ph type="title"/>
          </p:nvPr>
        </p:nvSpPr>
        <p:spPr>
          <a:xfrm>
            <a:off x="414669" y="0"/>
            <a:ext cx="11419631" cy="1325563"/>
          </a:xfrm>
        </p:spPr>
        <p:txBody>
          <a:bodyPr>
            <a:normAutofit/>
          </a:bodyPr>
          <a:lstStyle/>
          <a:p>
            <a:r>
              <a:rPr lang="en-US" dirty="0" err="1" smtClean="0">
                <a:solidFill>
                  <a:srgbClr val="FFC000"/>
                </a:solidFill>
              </a:rPr>
              <a:t>Mesil</a:t>
            </a:r>
            <a:r>
              <a:rPr lang="en-US" dirty="0" smtClean="0">
                <a:solidFill>
                  <a:srgbClr val="FFC000"/>
                </a:solidFill>
              </a:rPr>
              <a:t> el </a:t>
            </a:r>
            <a:r>
              <a:rPr lang="en-US" dirty="0" err="1" smtClean="0">
                <a:solidFill>
                  <a:srgbClr val="FFC000"/>
                </a:solidFill>
              </a:rPr>
              <a:t>meluk</a:t>
            </a:r>
            <a:r>
              <a:rPr lang="en-US" dirty="0" smtClean="0">
                <a:solidFill>
                  <a:srgbClr val="FFC000"/>
                </a:solidFill>
              </a:rPr>
              <a:t> </a:t>
            </a:r>
            <a:r>
              <a:rPr lang="en-US" dirty="0" err="1" smtClean="0">
                <a:solidFill>
                  <a:srgbClr val="FFC000"/>
                </a:solidFill>
              </a:rPr>
              <a:t>er</a:t>
            </a:r>
            <a:r>
              <a:rPr lang="en-US" dirty="0" smtClean="0">
                <a:solidFill>
                  <a:srgbClr val="FFC000"/>
                </a:solidFill>
              </a:rPr>
              <a:t> a </a:t>
            </a:r>
            <a:r>
              <a:rPr lang="en-US" dirty="0" err="1" smtClean="0">
                <a:solidFill>
                  <a:srgbClr val="FFC000"/>
                </a:solidFill>
              </a:rPr>
              <a:t>teletelel</a:t>
            </a:r>
            <a:r>
              <a:rPr lang="en-US" dirty="0" smtClean="0">
                <a:solidFill>
                  <a:srgbClr val="FFC000"/>
                </a:solidFill>
              </a:rPr>
              <a:t> a </a:t>
            </a:r>
            <a:r>
              <a:rPr lang="en-US" dirty="0" err="1" smtClean="0">
                <a:solidFill>
                  <a:srgbClr val="FFC000"/>
                </a:solidFill>
              </a:rPr>
              <a:t>eanged</a:t>
            </a:r>
            <a:r>
              <a:rPr lang="en-US" dirty="0" smtClean="0">
                <a:solidFill>
                  <a:srgbClr val="FFC000"/>
                </a:solidFill>
              </a:rPr>
              <a:t> </a:t>
            </a:r>
            <a:r>
              <a:rPr lang="en-US" dirty="0" err="1" smtClean="0">
                <a:solidFill>
                  <a:srgbClr val="FFC000"/>
                </a:solidFill>
              </a:rPr>
              <a:t>er</a:t>
            </a:r>
            <a:r>
              <a:rPr lang="en-US" dirty="0" smtClean="0">
                <a:solidFill>
                  <a:srgbClr val="FFC000"/>
                </a:solidFill>
              </a:rPr>
              <a:t> a Belau</a:t>
            </a:r>
            <a:endParaRPr lang="en-US" dirty="0">
              <a:solidFill>
                <a:srgbClr val="FFC000"/>
              </a:solidFill>
            </a:endParaRPr>
          </a:p>
        </p:txBody>
      </p:sp>
      <p:sp>
        <p:nvSpPr>
          <p:cNvPr id="5" name="TextBox 4"/>
          <p:cNvSpPr txBox="1"/>
          <p:nvPr/>
        </p:nvSpPr>
        <p:spPr>
          <a:xfrm>
            <a:off x="6124484" y="2290832"/>
            <a:ext cx="6326373"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rgbClr val="FFC000"/>
                </a:solidFill>
              </a:rPr>
              <a:t>Coral Reef Research Foundation: </a:t>
            </a:r>
            <a:r>
              <a:rPr lang="en-US" sz="2400" dirty="0" err="1" smtClean="0">
                <a:solidFill>
                  <a:srgbClr val="FFC000"/>
                </a:solidFill>
              </a:rPr>
              <a:t>Ngardok</a:t>
            </a:r>
            <a:r>
              <a:rPr lang="en-US" sz="2400" dirty="0" smtClean="0">
                <a:solidFill>
                  <a:srgbClr val="FFC000"/>
                </a:solidFill>
              </a:rPr>
              <a:t> Lake, Melekeok, 2014</a:t>
            </a:r>
            <a:endParaRPr lang="en-US" sz="2400" dirty="0">
              <a:solidFill>
                <a:srgbClr val="FFC000"/>
              </a:solidFill>
            </a:endParaRPr>
          </a:p>
          <a:p>
            <a:pPr marL="342900" indent="-342900">
              <a:buFont typeface="Arial" panose="020B0604020202020204" pitchFamily="34" charset="0"/>
              <a:buChar char="•"/>
            </a:pPr>
            <a:r>
              <a:rPr lang="en-US" sz="2400" dirty="0" smtClean="0">
                <a:solidFill>
                  <a:srgbClr val="FFC000"/>
                </a:solidFill>
              </a:rPr>
              <a:t>Palau National Weather Station: </a:t>
            </a:r>
            <a:r>
              <a:rPr lang="en-US" sz="2400" dirty="0" err="1" smtClean="0">
                <a:solidFill>
                  <a:srgbClr val="FFC000"/>
                </a:solidFill>
              </a:rPr>
              <a:t>Airai</a:t>
            </a:r>
            <a:r>
              <a:rPr lang="en-US" sz="2400" dirty="0" smtClean="0">
                <a:solidFill>
                  <a:srgbClr val="FFC000"/>
                </a:solidFill>
              </a:rPr>
              <a:t>, 2019; previously in Koror(1951–2019)</a:t>
            </a:r>
          </a:p>
          <a:p>
            <a:pPr marL="342900" indent="-342900">
              <a:buFont typeface="Arial" panose="020B0604020202020204" pitchFamily="34" charset="0"/>
              <a:buChar char="•"/>
            </a:pPr>
            <a:r>
              <a:rPr lang="en-US" sz="2400" dirty="0">
                <a:solidFill>
                  <a:srgbClr val="FFC000"/>
                </a:solidFill>
              </a:rPr>
              <a:t>Scripps Institute of </a:t>
            </a:r>
            <a:r>
              <a:rPr lang="en-US" sz="2400" dirty="0" smtClean="0">
                <a:solidFill>
                  <a:srgbClr val="FFC000"/>
                </a:solidFill>
              </a:rPr>
              <a:t>Oceanography (SIO): </a:t>
            </a:r>
            <a:r>
              <a:rPr lang="en-US" sz="2400" dirty="0" err="1" smtClean="0">
                <a:solidFill>
                  <a:srgbClr val="FFC000"/>
                </a:solidFill>
              </a:rPr>
              <a:t>Ongingiang</a:t>
            </a:r>
            <a:r>
              <a:rPr lang="en-US" sz="2400" dirty="0" smtClean="0">
                <a:solidFill>
                  <a:srgbClr val="FFC000"/>
                </a:solidFill>
              </a:rPr>
              <a:t>, Koror and Helen Reef, Tobi, 2012/13</a:t>
            </a:r>
          </a:p>
          <a:p>
            <a:pPr marL="342900" indent="-342900">
              <a:buFont typeface="Arial" panose="020B0604020202020204" pitchFamily="34" charset="0"/>
              <a:buChar char="•"/>
            </a:pPr>
            <a:r>
              <a:rPr lang="en-US" sz="2400" dirty="0" smtClean="0">
                <a:solidFill>
                  <a:srgbClr val="FFC000"/>
                </a:solidFill>
              </a:rPr>
              <a:t>Coral Reef Research Foundation: Ngeanges Island, Koror, 2007</a:t>
            </a:r>
            <a:endParaRPr lang="en-US" sz="2400" dirty="0">
              <a:solidFill>
                <a:srgbClr val="FFC000"/>
              </a:solidFill>
            </a:endParaRPr>
          </a:p>
        </p:txBody>
      </p:sp>
      <p:sp>
        <p:nvSpPr>
          <p:cNvPr id="7" name="TextBox 6"/>
          <p:cNvSpPr txBox="1"/>
          <p:nvPr/>
        </p:nvSpPr>
        <p:spPr>
          <a:xfrm>
            <a:off x="4617720" y="6549390"/>
            <a:ext cx="3059812" cy="307777"/>
          </a:xfrm>
          <a:prstGeom prst="rect">
            <a:avLst/>
          </a:prstGeom>
          <a:noFill/>
        </p:spPr>
        <p:txBody>
          <a:bodyPr wrap="none" rtlCol="0">
            <a:spAutoFit/>
          </a:bodyPr>
          <a:lstStyle/>
          <a:p>
            <a:r>
              <a:rPr lang="en-US" sz="1400" dirty="0" smtClean="0">
                <a:solidFill>
                  <a:schemeClr val="bg1"/>
                </a:solidFill>
              </a:rPr>
              <a:t>©2022 Coral Reef Research Foundation</a:t>
            </a:r>
            <a:endParaRPr lang="en-US" sz="1400" dirty="0">
              <a:solidFill>
                <a:schemeClr val="bg1"/>
              </a:solidFill>
            </a:endParaRPr>
          </a:p>
        </p:txBody>
      </p:sp>
    </p:spTree>
    <p:extLst>
      <p:ext uri="{BB962C8B-B14F-4D97-AF65-F5344CB8AC3E}">
        <p14:creationId xmlns:p14="http://schemas.microsoft.com/office/powerpoint/2010/main" val="42147964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 y="1430972"/>
            <a:ext cx="8712200" cy="4351338"/>
          </a:xfrm>
        </p:spPr>
        <p:txBody>
          <a:bodyPr>
            <a:normAutofit/>
          </a:bodyPr>
          <a:lstStyle/>
          <a:p>
            <a:pPr marL="457200" lvl="1" indent="0">
              <a:buNone/>
            </a:pPr>
            <a:r>
              <a:rPr lang="en-US" sz="2800" i="1" dirty="0" err="1" smtClean="0"/>
              <a:t>Eanged</a:t>
            </a:r>
            <a:r>
              <a:rPr lang="en-US" sz="2800" i="1" dirty="0" smtClean="0"/>
              <a:t>: </a:t>
            </a:r>
            <a:r>
              <a:rPr lang="en-US" sz="2800" i="1" dirty="0" err="1" smtClean="0"/>
              <a:t>blekerdelel</a:t>
            </a:r>
            <a:r>
              <a:rPr lang="en-US" sz="2800" i="1" dirty="0" smtClean="0"/>
              <a:t> a </a:t>
            </a:r>
            <a:r>
              <a:rPr lang="en-US" sz="2800" i="1" dirty="0" err="1" smtClean="0"/>
              <a:t>melidiul</a:t>
            </a:r>
            <a:r>
              <a:rPr lang="en-US" sz="2800" i="1" dirty="0" smtClean="0"/>
              <a:t> </a:t>
            </a:r>
            <a:r>
              <a:rPr lang="en-US" sz="2800" i="1" dirty="0" err="1" smtClean="0"/>
              <a:t>er</a:t>
            </a:r>
            <a:r>
              <a:rPr lang="en-US" sz="2800" i="1" dirty="0" smtClean="0"/>
              <a:t> a </a:t>
            </a:r>
            <a:r>
              <a:rPr lang="en-US" sz="2800" i="1" dirty="0" err="1" smtClean="0"/>
              <a:t>bek</a:t>
            </a:r>
            <a:r>
              <a:rPr lang="en-US" sz="2800" i="1" dirty="0" smtClean="0"/>
              <a:t> el </a:t>
            </a:r>
            <a:r>
              <a:rPr lang="en-US" sz="2800" i="1" dirty="0" err="1" smtClean="0"/>
              <a:t>sils</a:t>
            </a:r>
            <a:r>
              <a:rPr lang="en-US" sz="2800" i="1" dirty="0" smtClean="0"/>
              <a:t> </a:t>
            </a:r>
            <a:r>
              <a:rPr lang="en-US" sz="2800" i="1" dirty="0" err="1" smtClean="0"/>
              <a:t>luldimukl</a:t>
            </a:r>
            <a:r>
              <a:rPr lang="en-US" sz="2800" i="1" dirty="0" smtClean="0"/>
              <a:t> </a:t>
            </a:r>
            <a:r>
              <a:rPr lang="en-US" sz="2800" i="1" dirty="0" err="1" smtClean="0"/>
              <a:t>er</a:t>
            </a:r>
            <a:r>
              <a:rPr lang="en-US" sz="2800" i="1" dirty="0" smtClean="0"/>
              <a:t> a </a:t>
            </a:r>
            <a:r>
              <a:rPr lang="en-US" sz="2800" i="1" dirty="0" err="1" smtClean="0"/>
              <a:t>eolt</a:t>
            </a:r>
            <a:r>
              <a:rPr lang="en-US" sz="2800" i="1" dirty="0" smtClean="0"/>
              <a:t> </a:t>
            </a:r>
            <a:r>
              <a:rPr lang="en-US" sz="2800" i="1" dirty="0" err="1" smtClean="0"/>
              <a:t>er</a:t>
            </a:r>
            <a:r>
              <a:rPr lang="en-US" sz="2800" i="1" dirty="0" smtClean="0"/>
              <a:t> </a:t>
            </a:r>
            <a:r>
              <a:rPr lang="en-US" sz="2800" i="1" dirty="0" err="1" smtClean="0"/>
              <a:t>bebul</a:t>
            </a:r>
            <a:r>
              <a:rPr lang="en-US" sz="2800" i="1" dirty="0" smtClean="0"/>
              <a:t> a </a:t>
            </a:r>
            <a:r>
              <a:rPr lang="en-US" sz="2800" i="1" dirty="0" err="1" smtClean="0"/>
              <a:t>basio</a:t>
            </a:r>
            <a:r>
              <a:rPr lang="en-US" sz="2800" i="1" dirty="0" smtClean="0"/>
              <a:t>.</a:t>
            </a:r>
          </a:p>
          <a:p>
            <a:pPr lvl="1"/>
            <a:endParaRPr lang="en-US" sz="2800" dirty="0" smtClean="0"/>
          </a:p>
          <a:p>
            <a:pPr lvl="1"/>
            <a:r>
              <a:rPr lang="en-US" sz="2800" dirty="0" err="1" smtClean="0"/>
              <a:t>Kelekeltel</a:t>
            </a:r>
            <a:r>
              <a:rPr lang="en-US" sz="2800" dirty="0" smtClean="0"/>
              <a:t>/</a:t>
            </a:r>
            <a:r>
              <a:rPr lang="en-US" sz="2800" dirty="0" err="1" smtClean="0"/>
              <a:t>kleldelel</a:t>
            </a:r>
            <a:r>
              <a:rPr lang="en-US" sz="2800" dirty="0" smtClean="0"/>
              <a:t> a </a:t>
            </a:r>
            <a:r>
              <a:rPr lang="en-US" sz="2800" dirty="0" err="1" smtClean="0"/>
              <a:t>eolt</a:t>
            </a:r>
            <a:r>
              <a:rPr lang="en-US" sz="2800" dirty="0" smtClean="0"/>
              <a:t> &amp; </a:t>
            </a:r>
            <a:r>
              <a:rPr lang="en-US" sz="2800" dirty="0" err="1" smtClean="0"/>
              <a:t>dekmekimes</a:t>
            </a:r>
            <a:r>
              <a:rPr lang="en-US" sz="2800" dirty="0" smtClean="0"/>
              <a:t> el </a:t>
            </a:r>
            <a:r>
              <a:rPr lang="en-US" sz="2800" dirty="0" err="1" smtClean="0"/>
              <a:t>eolt</a:t>
            </a:r>
            <a:endParaRPr lang="en-US" sz="2800" dirty="0" smtClean="0"/>
          </a:p>
          <a:p>
            <a:pPr lvl="1"/>
            <a:r>
              <a:rPr lang="en-US" sz="2800" dirty="0" err="1" smtClean="0"/>
              <a:t>Klisichel</a:t>
            </a:r>
            <a:r>
              <a:rPr lang="en-US" sz="2800" dirty="0" smtClean="0"/>
              <a:t> a </a:t>
            </a:r>
            <a:r>
              <a:rPr lang="en-US" sz="2800" dirty="0" err="1" smtClean="0"/>
              <a:t>eolt</a:t>
            </a:r>
            <a:r>
              <a:rPr lang="en-US" sz="2800" dirty="0" smtClean="0"/>
              <a:t> me a </a:t>
            </a:r>
            <a:r>
              <a:rPr lang="en-US" sz="2800" dirty="0" err="1" smtClean="0"/>
              <a:t>deruchellel</a:t>
            </a:r>
            <a:endParaRPr lang="en-US" sz="2800" dirty="0" smtClean="0"/>
          </a:p>
          <a:p>
            <a:pPr lvl="1"/>
            <a:r>
              <a:rPr lang="en-US" sz="2800" dirty="0" err="1" smtClean="0"/>
              <a:t>Chull</a:t>
            </a:r>
            <a:endParaRPr lang="en-US" sz="2800" dirty="0" smtClean="0"/>
          </a:p>
          <a:p>
            <a:pPr lvl="1"/>
            <a:r>
              <a:rPr lang="en-US" sz="2800" dirty="0" err="1" smtClean="0"/>
              <a:t>Berredel</a:t>
            </a:r>
            <a:r>
              <a:rPr lang="en-US" sz="2800" dirty="0" smtClean="0"/>
              <a:t> a </a:t>
            </a:r>
            <a:r>
              <a:rPr lang="en-US" sz="2800" dirty="0" err="1" smtClean="0"/>
              <a:t>eolt</a:t>
            </a:r>
            <a:r>
              <a:rPr lang="en-US" sz="2800" dirty="0" smtClean="0"/>
              <a:t> (air pressure)</a:t>
            </a:r>
          </a:p>
        </p:txBody>
      </p:sp>
      <p:pic>
        <p:nvPicPr>
          <p:cNvPr id="4" name="Picture 3"/>
          <p:cNvPicPr>
            <a:picLocks noChangeAspect="1"/>
          </p:cNvPicPr>
          <p:nvPr/>
        </p:nvPicPr>
        <p:blipFill>
          <a:blip r:embed="rId3" cstate="print"/>
          <a:stretch>
            <a:fillRect/>
          </a:stretch>
        </p:blipFill>
        <p:spPr>
          <a:xfrm>
            <a:off x="7039690" y="2293857"/>
            <a:ext cx="2194083" cy="2194083"/>
          </a:xfrm>
          <a:prstGeom prst="rect">
            <a:avLst/>
          </a:prstGeom>
        </p:spPr>
      </p:pic>
      <p:sp>
        <p:nvSpPr>
          <p:cNvPr id="2" name="Title 1"/>
          <p:cNvSpPr>
            <a:spLocks noGrp="1"/>
          </p:cNvSpPr>
          <p:nvPr>
            <p:ph type="title"/>
          </p:nvPr>
        </p:nvSpPr>
        <p:spPr>
          <a:xfrm>
            <a:off x="483870" y="159385"/>
            <a:ext cx="10515600" cy="1325563"/>
          </a:xfrm>
        </p:spPr>
        <p:txBody>
          <a:bodyPr/>
          <a:lstStyle/>
          <a:p>
            <a:r>
              <a:rPr lang="en-US" dirty="0" err="1" smtClean="0"/>
              <a:t>Omesodel</a:t>
            </a:r>
            <a:r>
              <a:rPr lang="en-US" dirty="0" smtClean="0"/>
              <a:t> a </a:t>
            </a:r>
            <a:r>
              <a:rPr lang="en-US" dirty="0" err="1" smtClean="0"/>
              <a:t>tetelel</a:t>
            </a:r>
            <a:r>
              <a:rPr lang="en-US" dirty="0" smtClean="0"/>
              <a:t> a </a:t>
            </a:r>
            <a:r>
              <a:rPr lang="en-US" dirty="0" err="1" smtClean="0"/>
              <a:t>Eanged</a:t>
            </a:r>
            <a:endParaRPr lang="en-US" dirty="0"/>
          </a:p>
        </p:txBody>
      </p:sp>
      <p:pic>
        <p:nvPicPr>
          <p:cNvPr id="6" name="Picture 5"/>
          <p:cNvPicPr>
            <a:picLocks noChangeAspect="1"/>
          </p:cNvPicPr>
          <p:nvPr/>
        </p:nvPicPr>
        <p:blipFill>
          <a:blip r:embed="rId4" cstate="print"/>
          <a:stretch>
            <a:fillRect/>
          </a:stretch>
        </p:blipFill>
        <p:spPr>
          <a:xfrm>
            <a:off x="-53975" y="3099593"/>
            <a:ext cx="4876800" cy="4876800"/>
          </a:xfrm>
          <a:prstGeom prst="rect">
            <a:avLst/>
          </a:prstGeom>
        </p:spPr>
      </p:pic>
      <p:pic>
        <p:nvPicPr>
          <p:cNvPr id="7" name="Picture 6"/>
          <p:cNvPicPr>
            <a:picLocks noChangeAspect="1"/>
          </p:cNvPicPr>
          <p:nvPr/>
        </p:nvPicPr>
        <p:blipFill>
          <a:blip r:embed="rId5" cstate="print"/>
          <a:stretch>
            <a:fillRect/>
          </a:stretch>
        </p:blipFill>
        <p:spPr>
          <a:xfrm>
            <a:off x="8261350" y="-406401"/>
            <a:ext cx="3797300" cy="3797300"/>
          </a:xfrm>
          <a:prstGeom prst="rect">
            <a:avLst/>
          </a:prstGeom>
        </p:spPr>
      </p:pic>
      <p:pic>
        <p:nvPicPr>
          <p:cNvPr id="8" name="Picture 7"/>
          <p:cNvPicPr>
            <a:picLocks noChangeAspect="1"/>
          </p:cNvPicPr>
          <p:nvPr/>
        </p:nvPicPr>
        <p:blipFill>
          <a:blip r:embed="rId6" cstate="print"/>
          <a:stretch>
            <a:fillRect/>
          </a:stretch>
        </p:blipFill>
        <p:spPr>
          <a:xfrm>
            <a:off x="8616950" y="3390898"/>
            <a:ext cx="3441700" cy="3441700"/>
          </a:xfrm>
          <a:prstGeom prst="rect">
            <a:avLst/>
          </a:prstGeom>
        </p:spPr>
      </p:pic>
      <p:pic>
        <p:nvPicPr>
          <p:cNvPr id="9" name="Picture 8"/>
          <p:cNvPicPr>
            <a:picLocks noChangeAspect="1"/>
          </p:cNvPicPr>
          <p:nvPr/>
        </p:nvPicPr>
        <p:blipFill>
          <a:blip r:embed="rId7" cstate="print">
            <a:extLst>
              <a:ext uri="{BEBA8EAE-BF5A-486C-A8C5-ECC9F3942E4B}">
                <a14:imgProps xmlns:a14="http://schemas.microsoft.com/office/drawing/2010/main">
                  <a14:imgLayer r:embed="rId8">
                    <a14:imgEffect>
                      <a14:backgroundRemoval t="4047" b="94098" l="10000" r="90000"/>
                    </a14:imgEffect>
                  </a14:imgLayer>
                </a14:imgProps>
              </a:ext>
            </a:extLst>
          </a:blip>
          <a:stretch>
            <a:fillRect/>
          </a:stretch>
        </p:blipFill>
        <p:spPr>
          <a:xfrm>
            <a:off x="4845050" y="4632325"/>
            <a:ext cx="2844800" cy="2008293"/>
          </a:xfrm>
          <a:prstGeom prst="rect">
            <a:avLst/>
          </a:prstGeom>
        </p:spPr>
      </p:pic>
      <p:sp>
        <p:nvSpPr>
          <p:cNvPr id="10" name="TextBox 9"/>
          <p:cNvSpPr txBox="1"/>
          <p:nvPr/>
        </p:nvSpPr>
        <p:spPr>
          <a:xfrm>
            <a:off x="4617720" y="6549390"/>
            <a:ext cx="3059812" cy="307777"/>
          </a:xfrm>
          <a:prstGeom prst="rect">
            <a:avLst/>
          </a:prstGeom>
          <a:noFill/>
        </p:spPr>
        <p:txBody>
          <a:bodyPr wrap="none" rtlCol="0">
            <a:spAutoFit/>
          </a:bodyPr>
          <a:lstStyle/>
          <a:p>
            <a:r>
              <a:rPr lang="en-US" sz="1400" dirty="0" smtClean="0"/>
              <a:t>©2022 Coral Reef Research Foundation</a:t>
            </a:r>
            <a:endParaRPr lang="en-US" sz="1400" dirty="0"/>
          </a:p>
        </p:txBody>
      </p:sp>
    </p:spTree>
    <p:extLst>
      <p:ext uri="{BB962C8B-B14F-4D97-AF65-F5344CB8AC3E}">
        <p14:creationId xmlns:p14="http://schemas.microsoft.com/office/powerpoint/2010/main" val="40770750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stretch>
            <a:fillRect/>
          </a:stretch>
        </p:blipFill>
        <p:spPr>
          <a:xfrm>
            <a:off x="317800" y="1835332"/>
            <a:ext cx="1416051" cy="4493533"/>
          </a:xfrm>
          <a:prstGeom prst="rect">
            <a:avLst/>
          </a:prstGeom>
        </p:spPr>
      </p:pic>
      <p:pic>
        <p:nvPicPr>
          <p:cNvPr id="6" name="Picture 5"/>
          <p:cNvPicPr>
            <a:picLocks noChangeAspect="1"/>
          </p:cNvPicPr>
          <p:nvPr/>
        </p:nvPicPr>
        <p:blipFill rotWithShape="1">
          <a:blip r:embed="rId4" cstate="print"/>
          <a:srcRect r="22982"/>
          <a:stretch/>
        </p:blipFill>
        <p:spPr>
          <a:xfrm>
            <a:off x="9485547" y="2398280"/>
            <a:ext cx="2541985" cy="4185461"/>
          </a:xfrm>
          <a:prstGeom prst="rect">
            <a:avLst/>
          </a:prstGeom>
        </p:spPr>
      </p:pic>
      <p:sp>
        <p:nvSpPr>
          <p:cNvPr id="2" name="Title 1"/>
          <p:cNvSpPr>
            <a:spLocks noGrp="1"/>
          </p:cNvSpPr>
          <p:nvPr>
            <p:ph type="title"/>
          </p:nvPr>
        </p:nvSpPr>
        <p:spPr>
          <a:xfrm>
            <a:off x="465497" y="371675"/>
            <a:ext cx="10515600" cy="1325563"/>
          </a:xfrm>
        </p:spPr>
        <p:txBody>
          <a:bodyPr>
            <a:normAutofit/>
          </a:bodyPr>
          <a:lstStyle/>
          <a:p>
            <a:r>
              <a:rPr lang="en-US" sz="3600" b="1" dirty="0" err="1" smtClean="0"/>
              <a:t>Omesodel</a:t>
            </a:r>
            <a:r>
              <a:rPr lang="en-US" sz="3600" b="1" dirty="0" smtClean="0"/>
              <a:t> a </a:t>
            </a:r>
            <a:r>
              <a:rPr lang="en-US" sz="3600" b="1" dirty="0" err="1" smtClean="0"/>
              <a:t>tetelel</a:t>
            </a:r>
            <a:r>
              <a:rPr lang="en-US" sz="3600" b="1" dirty="0" smtClean="0"/>
              <a:t> a </a:t>
            </a:r>
            <a:r>
              <a:rPr lang="en-US" sz="3600" b="1" dirty="0" err="1" smtClean="0"/>
              <a:t>eanged</a:t>
            </a:r>
            <a:r>
              <a:rPr lang="en-US" sz="3600" b="1" dirty="0" smtClean="0"/>
              <a:t>: </a:t>
            </a:r>
            <a:r>
              <a:rPr lang="en-US" sz="3600" b="1" dirty="0" err="1" smtClean="0"/>
              <a:t>Kelekeltel</a:t>
            </a:r>
            <a:r>
              <a:rPr lang="en-US" sz="3600" b="1" dirty="0" smtClean="0"/>
              <a:t>/</a:t>
            </a:r>
            <a:r>
              <a:rPr lang="en-US" sz="3600" b="1" dirty="0" err="1" smtClean="0"/>
              <a:t>kleldelel</a:t>
            </a:r>
            <a:r>
              <a:rPr lang="en-US" sz="3600" b="1" dirty="0" smtClean="0"/>
              <a:t> a </a:t>
            </a:r>
            <a:r>
              <a:rPr lang="en-US" sz="3600" b="1" dirty="0" err="1" smtClean="0"/>
              <a:t>eolt</a:t>
            </a:r>
            <a:endParaRPr lang="en-US" sz="3600" b="1" dirty="0"/>
          </a:p>
        </p:txBody>
      </p:sp>
      <p:sp>
        <p:nvSpPr>
          <p:cNvPr id="3" name="Content Placeholder 2"/>
          <p:cNvSpPr>
            <a:spLocks noGrp="1"/>
          </p:cNvSpPr>
          <p:nvPr>
            <p:ph idx="1"/>
          </p:nvPr>
        </p:nvSpPr>
        <p:spPr>
          <a:xfrm>
            <a:off x="1579556" y="1577107"/>
            <a:ext cx="8273103" cy="4733796"/>
          </a:xfrm>
        </p:spPr>
        <p:txBody>
          <a:bodyPr>
            <a:normAutofit/>
          </a:bodyPr>
          <a:lstStyle/>
          <a:p>
            <a:pPr lvl="1"/>
            <a:r>
              <a:rPr lang="en-US" sz="2800" dirty="0" err="1" smtClean="0"/>
              <a:t>Uangera</a:t>
            </a:r>
            <a:r>
              <a:rPr lang="en-US" sz="2800" dirty="0" smtClean="0"/>
              <a:t> </a:t>
            </a:r>
            <a:r>
              <a:rPr lang="en-US" sz="2800" dirty="0" err="1" smtClean="0"/>
              <a:t>kleldelel</a:t>
            </a:r>
            <a:r>
              <a:rPr lang="en-US" sz="2800" dirty="0" smtClean="0"/>
              <a:t>/</a:t>
            </a:r>
            <a:r>
              <a:rPr lang="en-US" sz="2800" dirty="0" err="1" smtClean="0"/>
              <a:t>kelekeltel</a:t>
            </a:r>
            <a:r>
              <a:rPr lang="en-US" sz="2800" dirty="0" smtClean="0"/>
              <a:t> a </a:t>
            </a:r>
            <a:r>
              <a:rPr lang="en-US" sz="2800" dirty="0" err="1" smtClean="0"/>
              <a:t>rikl</a:t>
            </a:r>
            <a:endParaRPr lang="en-US" sz="2800" dirty="0" smtClean="0"/>
          </a:p>
          <a:p>
            <a:pPr lvl="1"/>
            <a:r>
              <a:rPr lang="en-US" sz="2800" dirty="0" err="1" smtClean="0"/>
              <a:t>Mousbech</a:t>
            </a:r>
            <a:r>
              <a:rPr lang="en-US" sz="2800" dirty="0" smtClean="0"/>
              <a:t> </a:t>
            </a:r>
            <a:r>
              <a:rPr lang="en-US" sz="2800" dirty="0" err="1" smtClean="0"/>
              <a:t>er</a:t>
            </a:r>
            <a:r>
              <a:rPr lang="en-US" sz="2800" dirty="0" smtClean="0"/>
              <a:t> a Celsius/Fahrenheit el </a:t>
            </a:r>
            <a:r>
              <a:rPr lang="en-US" sz="2800" dirty="0" err="1" smtClean="0"/>
              <a:t>meluk</a:t>
            </a:r>
            <a:endParaRPr lang="en-US" sz="2800" dirty="0" smtClean="0"/>
          </a:p>
          <a:p>
            <a:pPr lvl="1"/>
            <a:r>
              <a:rPr lang="en-US" sz="2800" dirty="0" err="1" smtClean="0"/>
              <a:t>Mousbech</a:t>
            </a:r>
            <a:r>
              <a:rPr lang="en-US" sz="2800" dirty="0" smtClean="0"/>
              <a:t> </a:t>
            </a:r>
            <a:r>
              <a:rPr lang="en-US" sz="2800" dirty="0" err="1" smtClean="0"/>
              <a:t>er</a:t>
            </a:r>
            <a:r>
              <a:rPr lang="en-US" sz="2800" dirty="0" smtClean="0"/>
              <a:t> a thermometer el </a:t>
            </a:r>
            <a:r>
              <a:rPr lang="en-US" sz="2800" dirty="0" err="1" smtClean="0"/>
              <a:t>menguiu</a:t>
            </a:r>
            <a:endParaRPr lang="en-US" sz="2800" dirty="0" smtClean="0"/>
          </a:p>
          <a:p>
            <a:pPr lvl="1"/>
            <a:r>
              <a:rPr lang="en-US" sz="2800" dirty="0" smtClean="0"/>
              <a:t>Al </a:t>
            </a:r>
            <a:r>
              <a:rPr lang="en-US" sz="2800" dirty="0" err="1" smtClean="0"/>
              <a:t>ngar</a:t>
            </a:r>
            <a:r>
              <a:rPr lang="en-US" sz="2800" dirty="0" smtClean="0"/>
              <a:t> </a:t>
            </a:r>
            <a:r>
              <a:rPr lang="en-US" sz="2800" dirty="0" err="1" smtClean="0"/>
              <a:t>er</a:t>
            </a:r>
            <a:r>
              <a:rPr lang="en-US" sz="2800" dirty="0" smtClean="0"/>
              <a:t> </a:t>
            </a:r>
            <a:r>
              <a:rPr lang="en-US" sz="2800" dirty="0" err="1" smtClean="0"/>
              <a:t>bab</a:t>
            </a:r>
            <a:r>
              <a:rPr lang="en-US" sz="2800" dirty="0" smtClean="0"/>
              <a:t> = </a:t>
            </a:r>
            <a:r>
              <a:rPr lang="en-US" sz="2800" dirty="0" err="1" smtClean="0"/>
              <a:t>mekeald</a:t>
            </a:r>
            <a:endParaRPr lang="en-US" sz="2800" dirty="0" smtClean="0"/>
          </a:p>
          <a:p>
            <a:pPr lvl="1"/>
            <a:r>
              <a:rPr lang="en-US" sz="2800" dirty="0" smtClean="0"/>
              <a:t>Al </a:t>
            </a:r>
            <a:r>
              <a:rPr lang="en-US" sz="2800" dirty="0" err="1" smtClean="0"/>
              <a:t>ngar</a:t>
            </a:r>
            <a:r>
              <a:rPr lang="en-US" sz="2800" dirty="0" smtClean="0"/>
              <a:t> </a:t>
            </a:r>
            <a:r>
              <a:rPr lang="en-US" sz="2800" dirty="0" err="1" smtClean="0"/>
              <a:t>er</a:t>
            </a:r>
            <a:r>
              <a:rPr lang="en-US" sz="2800" dirty="0" smtClean="0"/>
              <a:t> </a:t>
            </a:r>
            <a:r>
              <a:rPr lang="en-US" sz="2800" dirty="0" err="1" smtClean="0"/>
              <a:t>eou</a:t>
            </a:r>
            <a:r>
              <a:rPr lang="en-US" sz="2800" dirty="0" smtClean="0"/>
              <a:t> = </a:t>
            </a:r>
            <a:r>
              <a:rPr lang="en-US" sz="2800" dirty="0" err="1" smtClean="0"/>
              <a:t>mekelekolt</a:t>
            </a:r>
            <a:endParaRPr lang="en-US" sz="2800" dirty="0" smtClean="0"/>
          </a:p>
          <a:p>
            <a:pPr marL="457200" lvl="1" indent="0">
              <a:buNone/>
            </a:pPr>
            <a:endParaRPr lang="en-US" dirty="0" smtClean="0"/>
          </a:p>
          <a:p>
            <a:pPr marL="457200" lvl="1" indent="0">
              <a:buNone/>
            </a:pPr>
            <a:r>
              <a:rPr lang="en-US" dirty="0" smtClean="0"/>
              <a:t>A </a:t>
            </a:r>
            <a:r>
              <a:rPr lang="en-US" dirty="0" err="1" smtClean="0"/>
              <a:t>berredel</a:t>
            </a:r>
            <a:r>
              <a:rPr lang="en-US" dirty="0" smtClean="0"/>
              <a:t> a </a:t>
            </a:r>
            <a:r>
              <a:rPr lang="en-US" dirty="0" err="1" smtClean="0"/>
              <a:t>eolt</a:t>
            </a:r>
            <a:r>
              <a:rPr lang="en-US" dirty="0" smtClean="0"/>
              <a:t> </a:t>
            </a:r>
            <a:r>
              <a:rPr lang="en-US" dirty="0" err="1" smtClean="0"/>
              <a:t>er</a:t>
            </a:r>
            <a:r>
              <a:rPr lang="en-US" dirty="0" smtClean="0"/>
              <a:t> Belau a </a:t>
            </a:r>
            <a:r>
              <a:rPr lang="en-US" dirty="0" err="1" smtClean="0"/>
              <a:t>blechoel</a:t>
            </a:r>
            <a:r>
              <a:rPr lang="en-US" dirty="0" smtClean="0"/>
              <a:t> el </a:t>
            </a:r>
            <a:r>
              <a:rPr lang="en-US" dirty="0" err="1" smtClean="0"/>
              <a:t>osisiu</a:t>
            </a:r>
            <a:r>
              <a:rPr lang="en-US" dirty="0" smtClean="0"/>
              <a:t> </a:t>
            </a:r>
            <a:r>
              <a:rPr lang="en-US" dirty="0" err="1" smtClean="0"/>
              <a:t>er</a:t>
            </a:r>
            <a:r>
              <a:rPr lang="en-US" dirty="0" smtClean="0"/>
              <a:t> a </a:t>
            </a:r>
            <a:r>
              <a:rPr lang="en-US" dirty="0" err="1" smtClean="0"/>
              <a:t>bek</a:t>
            </a:r>
            <a:r>
              <a:rPr lang="en-US" dirty="0" smtClean="0"/>
              <a:t> el </a:t>
            </a:r>
            <a:r>
              <a:rPr lang="en-US" dirty="0" err="1" smtClean="0"/>
              <a:t>rak</a:t>
            </a:r>
            <a:r>
              <a:rPr lang="en-US" dirty="0" smtClean="0"/>
              <a:t>.</a:t>
            </a:r>
          </a:p>
          <a:p>
            <a:pPr marL="457200" lvl="1" indent="0">
              <a:buNone/>
            </a:pPr>
            <a:endParaRPr lang="en-US" dirty="0" smtClean="0"/>
          </a:p>
          <a:p>
            <a:pPr marL="457200" lvl="1" indent="0">
              <a:buNone/>
            </a:pPr>
            <a:r>
              <a:rPr lang="en-US" dirty="0" smtClean="0"/>
              <a:t>A </a:t>
            </a:r>
            <a:r>
              <a:rPr lang="en-US" dirty="0" err="1" smtClean="0"/>
              <a:t>eolt</a:t>
            </a:r>
            <a:r>
              <a:rPr lang="en-US" dirty="0" smtClean="0"/>
              <a:t> a </a:t>
            </a:r>
            <a:r>
              <a:rPr lang="en-US" dirty="0" err="1" smtClean="0"/>
              <a:t>blechoel</a:t>
            </a:r>
            <a:r>
              <a:rPr lang="en-US" dirty="0" smtClean="0"/>
              <a:t> el </a:t>
            </a:r>
            <a:r>
              <a:rPr lang="en-US" dirty="0" err="1" smtClean="0"/>
              <a:t>ngar</a:t>
            </a:r>
            <a:r>
              <a:rPr lang="en-US" dirty="0" smtClean="0"/>
              <a:t> </a:t>
            </a:r>
            <a:r>
              <a:rPr lang="en-US" dirty="0" err="1" smtClean="0"/>
              <a:t>er</a:t>
            </a:r>
            <a:r>
              <a:rPr lang="en-US" dirty="0" smtClean="0"/>
              <a:t> a 25-31 degrees Celsius a </a:t>
            </a:r>
            <a:r>
              <a:rPr lang="en-US" dirty="0" err="1" smtClean="0"/>
              <a:t>keleteltel</a:t>
            </a:r>
            <a:r>
              <a:rPr lang="en-US" dirty="0" smtClean="0"/>
              <a:t>/</a:t>
            </a:r>
            <a:r>
              <a:rPr lang="en-US" dirty="0" err="1" smtClean="0"/>
              <a:t>kleldelel</a:t>
            </a:r>
            <a:r>
              <a:rPr lang="en-US" dirty="0" smtClean="0"/>
              <a:t>.</a:t>
            </a:r>
          </a:p>
          <a:p>
            <a:pPr marL="457200" lvl="1" indent="0">
              <a:buNone/>
            </a:pPr>
            <a:endParaRPr lang="en-US" dirty="0"/>
          </a:p>
        </p:txBody>
      </p:sp>
      <p:sp>
        <p:nvSpPr>
          <p:cNvPr id="8" name="TextBox 7"/>
          <p:cNvSpPr txBox="1"/>
          <p:nvPr/>
        </p:nvSpPr>
        <p:spPr>
          <a:xfrm rot="5400000">
            <a:off x="10107188" y="3257810"/>
            <a:ext cx="2180725" cy="461665"/>
          </a:xfrm>
          <a:prstGeom prst="rect">
            <a:avLst/>
          </a:prstGeom>
          <a:noFill/>
        </p:spPr>
        <p:txBody>
          <a:bodyPr wrap="none" rtlCol="0">
            <a:spAutoFit/>
          </a:bodyPr>
          <a:lstStyle/>
          <a:p>
            <a:r>
              <a:rPr lang="en-US" sz="2400" dirty="0" smtClean="0"/>
              <a:t>Radiation shield</a:t>
            </a:r>
            <a:endParaRPr lang="en-US" sz="2400" dirty="0"/>
          </a:p>
        </p:txBody>
      </p:sp>
      <p:sp>
        <p:nvSpPr>
          <p:cNvPr id="11" name="TextBox 10"/>
          <p:cNvSpPr txBox="1"/>
          <p:nvPr/>
        </p:nvSpPr>
        <p:spPr>
          <a:xfrm>
            <a:off x="0" y="6328865"/>
            <a:ext cx="2496581" cy="461665"/>
          </a:xfrm>
          <a:prstGeom prst="rect">
            <a:avLst/>
          </a:prstGeom>
          <a:noFill/>
        </p:spPr>
        <p:txBody>
          <a:bodyPr wrap="none" rtlCol="0">
            <a:spAutoFit/>
          </a:bodyPr>
          <a:lstStyle/>
          <a:p>
            <a:r>
              <a:rPr lang="en-US" sz="2400" dirty="0" smtClean="0"/>
              <a:t>Wall thermometer</a:t>
            </a:r>
            <a:endParaRPr lang="en-US" sz="2400" dirty="0"/>
          </a:p>
        </p:txBody>
      </p:sp>
      <p:pic>
        <p:nvPicPr>
          <p:cNvPr id="13" name="Picture 12"/>
          <p:cNvPicPr>
            <a:picLocks noChangeAspect="1"/>
          </p:cNvPicPr>
          <p:nvPr/>
        </p:nvPicPr>
        <p:blipFill>
          <a:blip r:embed="rId5" cstate="print"/>
          <a:stretch>
            <a:fillRect/>
          </a:stretch>
        </p:blipFill>
        <p:spPr>
          <a:xfrm>
            <a:off x="10235606" y="177171"/>
            <a:ext cx="1956394" cy="1956394"/>
          </a:xfrm>
          <a:prstGeom prst="rect">
            <a:avLst/>
          </a:prstGeom>
        </p:spPr>
      </p:pic>
      <p:sp>
        <p:nvSpPr>
          <p:cNvPr id="9" name="TextBox 8"/>
          <p:cNvSpPr txBox="1"/>
          <p:nvPr/>
        </p:nvSpPr>
        <p:spPr>
          <a:xfrm>
            <a:off x="4617720" y="6549390"/>
            <a:ext cx="3059812" cy="307777"/>
          </a:xfrm>
          <a:prstGeom prst="rect">
            <a:avLst/>
          </a:prstGeom>
          <a:noFill/>
        </p:spPr>
        <p:txBody>
          <a:bodyPr wrap="none" rtlCol="0">
            <a:spAutoFit/>
          </a:bodyPr>
          <a:lstStyle/>
          <a:p>
            <a:r>
              <a:rPr lang="en-US" sz="1400" dirty="0" smtClean="0"/>
              <a:t>©2022 Coral Reef Research Foundation</a:t>
            </a:r>
            <a:endParaRPr lang="en-US" sz="1400" dirty="0"/>
          </a:p>
        </p:txBody>
      </p:sp>
    </p:spTree>
    <p:extLst>
      <p:ext uri="{BB962C8B-B14F-4D97-AF65-F5344CB8AC3E}">
        <p14:creationId xmlns:p14="http://schemas.microsoft.com/office/powerpoint/2010/main" val="1692061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551" b="99174" l="3056" r="97778"/>
                    </a14:imgEffect>
                  </a14:imgLayer>
                </a14:imgProps>
              </a:ext>
            </a:extLst>
          </a:blip>
          <a:stretch>
            <a:fillRect/>
          </a:stretch>
        </p:blipFill>
        <p:spPr>
          <a:xfrm>
            <a:off x="6937701" y="4627368"/>
            <a:ext cx="2118810" cy="2136466"/>
          </a:xfrm>
          <a:prstGeom prst="rect">
            <a:avLst/>
          </a:prstGeom>
        </p:spPr>
      </p:pic>
      <p:sp>
        <p:nvSpPr>
          <p:cNvPr id="2" name="Title 1"/>
          <p:cNvSpPr>
            <a:spLocks noGrp="1"/>
          </p:cNvSpPr>
          <p:nvPr>
            <p:ph type="title"/>
          </p:nvPr>
        </p:nvSpPr>
        <p:spPr>
          <a:xfrm>
            <a:off x="501769" y="14831"/>
            <a:ext cx="10515600" cy="1325563"/>
          </a:xfrm>
        </p:spPr>
        <p:txBody>
          <a:bodyPr>
            <a:normAutofit/>
          </a:bodyPr>
          <a:lstStyle/>
          <a:p>
            <a:r>
              <a:rPr lang="en-US" sz="3600" dirty="0" smtClean="0"/>
              <a:t>Weather Variables: </a:t>
            </a:r>
            <a:r>
              <a:rPr lang="en-US" sz="3600" dirty="0" err="1" smtClean="0"/>
              <a:t>Ralm</a:t>
            </a:r>
            <a:r>
              <a:rPr lang="en-US" sz="3600" dirty="0" smtClean="0"/>
              <a:t> </a:t>
            </a:r>
            <a:r>
              <a:rPr lang="en-US" sz="3600" dirty="0" err="1" smtClean="0"/>
              <a:t>er</a:t>
            </a:r>
            <a:r>
              <a:rPr lang="en-US" sz="3600" dirty="0" smtClean="0"/>
              <a:t> a </a:t>
            </a:r>
            <a:r>
              <a:rPr lang="en-US" sz="3600" dirty="0" err="1" smtClean="0"/>
              <a:t>Eolt</a:t>
            </a:r>
            <a:endParaRPr lang="en-US" sz="3600" dirty="0"/>
          </a:p>
        </p:txBody>
      </p:sp>
      <p:sp>
        <p:nvSpPr>
          <p:cNvPr id="3" name="Content Placeholder 2"/>
          <p:cNvSpPr>
            <a:spLocks noGrp="1"/>
          </p:cNvSpPr>
          <p:nvPr>
            <p:ph idx="1"/>
          </p:nvPr>
        </p:nvSpPr>
        <p:spPr>
          <a:xfrm>
            <a:off x="156908" y="1248768"/>
            <a:ext cx="9163493" cy="4351338"/>
          </a:xfrm>
        </p:spPr>
        <p:txBody>
          <a:bodyPr>
            <a:normAutofit/>
          </a:bodyPr>
          <a:lstStyle/>
          <a:p>
            <a:pPr lvl="1"/>
            <a:r>
              <a:rPr lang="en-US" sz="2800" dirty="0" err="1" smtClean="0"/>
              <a:t>Mesil</a:t>
            </a:r>
            <a:r>
              <a:rPr lang="en-US" sz="2800" dirty="0" smtClean="0"/>
              <a:t> </a:t>
            </a:r>
            <a:r>
              <a:rPr lang="en-US" sz="2800" dirty="0" err="1" smtClean="0"/>
              <a:t>meluk</a:t>
            </a:r>
            <a:r>
              <a:rPr lang="en-US" sz="2800" dirty="0" smtClean="0"/>
              <a:t> </a:t>
            </a:r>
            <a:r>
              <a:rPr lang="en-US" sz="2800" dirty="0" err="1" smtClean="0"/>
              <a:t>ra</a:t>
            </a:r>
            <a:r>
              <a:rPr lang="en-US" sz="2800" dirty="0" smtClean="0"/>
              <a:t> </a:t>
            </a:r>
            <a:r>
              <a:rPr lang="en-US" sz="2800" dirty="0" err="1" smtClean="0"/>
              <a:t>kelekolt</a:t>
            </a:r>
            <a:r>
              <a:rPr lang="en-US" sz="2800" dirty="0" smtClean="0"/>
              <a:t>/</a:t>
            </a:r>
            <a:r>
              <a:rPr lang="en-US" sz="2800" dirty="0" err="1" smtClean="0"/>
              <a:t>kleald</a:t>
            </a:r>
            <a:r>
              <a:rPr lang="en-US" sz="2800" dirty="0" smtClean="0"/>
              <a:t> a </a:t>
            </a:r>
            <a:r>
              <a:rPr lang="en-US" sz="2800" dirty="0" err="1" smtClean="0"/>
              <a:t>blechoel</a:t>
            </a:r>
            <a:r>
              <a:rPr lang="en-US" sz="2800" dirty="0" smtClean="0"/>
              <a:t> </a:t>
            </a:r>
            <a:r>
              <a:rPr lang="en-US" sz="2800" dirty="0" err="1" smtClean="0"/>
              <a:t>luldimukl</a:t>
            </a:r>
            <a:r>
              <a:rPr lang="en-US" sz="2800" dirty="0" smtClean="0"/>
              <a:t> </a:t>
            </a:r>
            <a:r>
              <a:rPr lang="en-US" sz="2800" dirty="0" err="1" smtClean="0"/>
              <a:t>er</a:t>
            </a:r>
            <a:r>
              <a:rPr lang="en-US" sz="2800" dirty="0" smtClean="0"/>
              <a:t> a </a:t>
            </a:r>
            <a:r>
              <a:rPr lang="en-US" sz="2800" dirty="0" err="1" smtClean="0"/>
              <a:t>mesil</a:t>
            </a:r>
            <a:r>
              <a:rPr lang="en-US" sz="2800" dirty="0" smtClean="0"/>
              <a:t> el </a:t>
            </a:r>
            <a:r>
              <a:rPr lang="en-US" sz="2800" dirty="0" err="1" smtClean="0"/>
              <a:t>kuk</a:t>
            </a:r>
            <a:r>
              <a:rPr lang="en-US" sz="2800" dirty="0" smtClean="0"/>
              <a:t> </a:t>
            </a:r>
            <a:r>
              <a:rPr lang="en-US" sz="2800" dirty="0" err="1" smtClean="0"/>
              <a:t>meluk</a:t>
            </a:r>
            <a:r>
              <a:rPr lang="en-US" sz="2800" dirty="0" smtClean="0"/>
              <a:t> </a:t>
            </a:r>
            <a:r>
              <a:rPr lang="en-US" sz="2800" dirty="0" err="1" smtClean="0"/>
              <a:t>er</a:t>
            </a:r>
            <a:r>
              <a:rPr lang="en-US" sz="2800" dirty="0" smtClean="0"/>
              <a:t> a </a:t>
            </a:r>
            <a:r>
              <a:rPr lang="en-US" sz="2800" dirty="0" err="1" smtClean="0"/>
              <a:t>klungel</a:t>
            </a:r>
            <a:r>
              <a:rPr lang="en-US" sz="2800" dirty="0" smtClean="0"/>
              <a:t> a </a:t>
            </a:r>
            <a:r>
              <a:rPr lang="en-US" sz="2800" dirty="0" err="1" smtClean="0"/>
              <a:t>ralm</a:t>
            </a:r>
            <a:r>
              <a:rPr lang="en-US" sz="2800" dirty="0" smtClean="0"/>
              <a:t> </a:t>
            </a:r>
            <a:r>
              <a:rPr lang="en-US" sz="2800" dirty="0" err="1" smtClean="0"/>
              <a:t>er</a:t>
            </a:r>
            <a:r>
              <a:rPr lang="en-US" sz="2800" dirty="0" smtClean="0"/>
              <a:t> a </a:t>
            </a:r>
            <a:r>
              <a:rPr lang="en-US" sz="2800" dirty="0" err="1" smtClean="0"/>
              <a:t>eolt</a:t>
            </a:r>
            <a:endParaRPr lang="en-US" sz="2800" dirty="0" smtClean="0"/>
          </a:p>
          <a:p>
            <a:pPr lvl="1"/>
            <a:r>
              <a:rPr lang="en-US" sz="2800" dirty="0" err="1" smtClean="0"/>
              <a:t>Klungel</a:t>
            </a:r>
            <a:r>
              <a:rPr lang="en-US" sz="2800" dirty="0" smtClean="0"/>
              <a:t> a </a:t>
            </a:r>
            <a:r>
              <a:rPr lang="en-US" sz="2800" dirty="0" err="1" smtClean="0"/>
              <a:t>ralm</a:t>
            </a:r>
            <a:r>
              <a:rPr lang="en-US" sz="2800" dirty="0" smtClean="0"/>
              <a:t> el </a:t>
            </a:r>
            <a:r>
              <a:rPr lang="en-US" sz="2800" dirty="0" err="1" smtClean="0"/>
              <a:t>ngar</a:t>
            </a:r>
            <a:r>
              <a:rPr lang="en-US" sz="2800" dirty="0" smtClean="0"/>
              <a:t> </a:t>
            </a:r>
            <a:r>
              <a:rPr lang="en-US" sz="2800" dirty="0" err="1" smtClean="0"/>
              <a:t>er</a:t>
            </a:r>
            <a:r>
              <a:rPr lang="en-US" sz="2800" dirty="0" smtClean="0"/>
              <a:t> a </a:t>
            </a:r>
            <a:r>
              <a:rPr lang="en-US" sz="2800" dirty="0" err="1" smtClean="0"/>
              <a:t>eolt</a:t>
            </a:r>
            <a:endParaRPr lang="en-US" sz="2800" dirty="0" smtClean="0"/>
          </a:p>
          <a:p>
            <a:pPr lvl="1"/>
            <a:r>
              <a:rPr lang="en-US" sz="2800" dirty="0" smtClean="0"/>
              <a:t>A </a:t>
            </a:r>
            <a:r>
              <a:rPr lang="en-US" sz="2800" dirty="0" err="1" smtClean="0"/>
              <a:t>loluk</a:t>
            </a:r>
            <a:r>
              <a:rPr lang="en-US" sz="2800" dirty="0" smtClean="0"/>
              <a:t> </a:t>
            </a:r>
            <a:r>
              <a:rPr lang="en-US" sz="2800" dirty="0" err="1" smtClean="0"/>
              <a:t>er</a:t>
            </a:r>
            <a:r>
              <a:rPr lang="en-US" sz="2800" dirty="0" smtClean="0"/>
              <a:t> </a:t>
            </a:r>
            <a:r>
              <a:rPr lang="en-US" sz="2800" dirty="0" err="1" smtClean="0"/>
              <a:t>ngii</a:t>
            </a:r>
            <a:r>
              <a:rPr lang="en-US" sz="2800" dirty="0" smtClean="0"/>
              <a:t> el </a:t>
            </a:r>
            <a:r>
              <a:rPr lang="en-US" sz="2800" dirty="0" err="1" smtClean="0"/>
              <a:t>ousbech</a:t>
            </a:r>
            <a:r>
              <a:rPr lang="en-US" sz="2800" dirty="0" smtClean="0"/>
              <a:t> </a:t>
            </a:r>
            <a:r>
              <a:rPr lang="en-US" sz="2800" dirty="0" err="1" smtClean="0"/>
              <a:t>er</a:t>
            </a:r>
            <a:r>
              <a:rPr lang="en-US" sz="2800" dirty="0" smtClean="0"/>
              <a:t> a percentage</a:t>
            </a:r>
          </a:p>
          <a:p>
            <a:pPr lvl="1"/>
            <a:r>
              <a:rPr lang="en-US" sz="2800" dirty="0" smtClean="0"/>
              <a:t>100% saturation (</a:t>
            </a:r>
            <a:r>
              <a:rPr lang="en-US" sz="2800" dirty="0" err="1" smtClean="0"/>
              <a:t>dekimes</a:t>
            </a:r>
            <a:r>
              <a:rPr lang="en-US" sz="2800" dirty="0" smtClean="0"/>
              <a:t>), More than 60% (</a:t>
            </a:r>
            <a:r>
              <a:rPr lang="en-US" sz="2800" dirty="0" err="1" smtClean="0"/>
              <a:t>dekmekimes</a:t>
            </a:r>
            <a:r>
              <a:rPr lang="en-US" sz="2800" dirty="0" smtClean="0"/>
              <a:t>), 60% or less (</a:t>
            </a:r>
            <a:r>
              <a:rPr lang="en-US" sz="2800" dirty="0" err="1" smtClean="0"/>
              <a:t>medirt</a:t>
            </a:r>
            <a:r>
              <a:rPr lang="en-US" sz="2800" dirty="0" smtClean="0"/>
              <a:t>)</a:t>
            </a:r>
          </a:p>
          <a:p>
            <a:pPr lvl="1"/>
            <a:r>
              <a:rPr lang="en-US" sz="2800" dirty="0" smtClean="0"/>
              <a:t>A </a:t>
            </a:r>
            <a:r>
              <a:rPr lang="en-US" sz="2800" dirty="0" err="1" smtClean="0"/>
              <a:t>eolt</a:t>
            </a:r>
            <a:r>
              <a:rPr lang="en-US" sz="2800" dirty="0" smtClean="0"/>
              <a:t> </a:t>
            </a:r>
            <a:r>
              <a:rPr lang="en-US" sz="2800" dirty="0" err="1" smtClean="0"/>
              <a:t>er</a:t>
            </a:r>
            <a:r>
              <a:rPr lang="en-US" sz="2800" dirty="0" smtClean="0"/>
              <a:t> Belau a </a:t>
            </a:r>
            <a:r>
              <a:rPr lang="en-US" sz="2800" dirty="0" err="1" smtClean="0"/>
              <a:t>dekmekimes</a:t>
            </a:r>
            <a:r>
              <a:rPr lang="en-US" sz="2800" dirty="0" smtClean="0"/>
              <a:t> e le </a:t>
            </a:r>
            <a:r>
              <a:rPr lang="en-US" sz="2800" dirty="0" err="1" smtClean="0"/>
              <a:t>ng</a:t>
            </a:r>
            <a:r>
              <a:rPr lang="en-US" sz="2800" dirty="0" smtClean="0"/>
              <a:t> </a:t>
            </a:r>
            <a:r>
              <a:rPr lang="en-US" sz="2800" dirty="0" err="1" smtClean="0"/>
              <a:t>remurt</a:t>
            </a:r>
            <a:r>
              <a:rPr lang="en-US" sz="2800" dirty="0" smtClean="0"/>
              <a:t> </a:t>
            </a:r>
            <a:r>
              <a:rPr lang="en-US" sz="2800" dirty="0" err="1" smtClean="0"/>
              <a:t>er</a:t>
            </a:r>
            <a:r>
              <a:rPr lang="en-US" sz="2800" dirty="0" smtClean="0"/>
              <a:t> a 77 el </a:t>
            </a:r>
            <a:r>
              <a:rPr lang="en-US" sz="2800" dirty="0" err="1" smtClean="0"/>
              <a:t>mor</a:t>
            </a:r>
            <a:r>
              <a:rPr lang="en-US" sz="2800" dirty="0" smtClean="0"/>
              <a:t> </a:t>
            </a:r>
            <a:r>
              <a:rPr lang="en-US" sz="2800" dirty="0" err="1" smtClean="0"/>
              <a:t>er</a:t>
            </a:r>
            <a:r>
              <a:rPr lang="en-US" sz="2800" dirty="0" smtClean="0"/>
              <a:t> a 84, eng </a:t>
            </a:r>
            <a:r>
              <a:rPr lang="en-US" sz="2800" dirty="0" err="1" smtClean="0"/>
              <a:t>di</a:t>
            </a:r>
            <a:r>
              <a:rPr lang="en-US" sz="2800" dirty="0" smtClean="0"/>
              <a:t> </a:t>
            </a:r>
            <a:r>
              <a:rPr lang="en-US" sz="2800" dirty="0" err="1" smtClean="0"/>
              <a:t>sebechel</a:t>
            </a:r>
            <a:r>
              <a:rPr lang="en-US" sz="2800" dirty="0" smtClean="0"/>
              <a:t> </a:t>
            </a:r>
            <a:r>
              <a:rPr lang="en-US" sz="2800" dirty="0" err="1" smtClean="0"/>
              <a:t>lemuut</a:t>
            </a:r>
            <a:r>
              <a:rPr lang="en-US" sz="2800" dirty="0" smtClean="0"/>
              <a:t> el </a:t>
            </a:r>
            <a:r>
              <a:rPr lang="en-US" sz="2800" dirty="0" err="1" smtClean="0"/>
              <a:t>kma</a:t>
            </a:r>
            <a:r>
              <a:rPr lang="en-US" sz="2800" dirty="0" smtClean="0"/>
              <a:t> el mo </a:t>
            </a:r>
            <a:r>
              <a:rPr lang="en-US" sz="2800" dirty="0" err="1" smtClean="0"/>
              <a:t>dekimes</a:t>
            </a:r>
            <a:r>
              <a:rPr lang="en-US" sz="2800" dirty="0" smtClean="0"/>
              <a:t> se el </a:t>
            </a:r>
            <a:r>
              <a:rPr lang="en-US" sz="2800" dirty="0" err="1" smtClean="0"/>
              <a:t>bol</a:t>
            </a:r>
            <a:r>
              <a:rPr lang="en-US" sz="2800" dirty="0" smtClean="0"/>
              <a:t> </a:t>
            </a:r>
            <a:r>
              <a:rPr lang="en-US" sz="2800" dirty="0" err="1" smtClean="0"/>
              <a:t>klou</a:t>
            </a:r>
            <a:r>
              <a:rPr lang="en-US" sz="2800" dirty="0" smtClean="0"/>
              <a:t> a </a:t>
            </a:r>
            <a:r>
              <a:rPr lang="en-US" sz="2800" dirty="0" err="1" smtClean="0"/>
              <a:t>chull</a:t>
            </a:r>
            <a:endParaRPr lang="en-US" sz="2800" dirty="0" smtClean="0"/>
          </a:p>
        </p:txBody>
      </p:sp>
      <p:pic>
        <p:nvPicPr>
          <p:cNvPr id="1026" name="Picture 2" descr="HMP45C-L: Temperature and Relative Humidity Probe"/>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53586" l="0" r="89787"/>
                    </a14:imgEffect>
                  </a14:imgLayer>
                </a14:imgProps>
              </a:ext>
              <a:ext uri="{28A0092B-C50C-407E-A947-70E740481C1C}">
                <a14:useLocalDpi xmlns:a14="http://schemas.microsoft.com/office/drawing/2010/main" val="0"/>
              </a:ext>
            </a:extLst>
          </a:blip>
          <a:srcRect b="46263"/>
          <a:stretch/>
        </p:blipFill>
        <p:spPr bwMode="auto">
          <a:xfrm>
            <a:off x="360533" y="5106410"/>
            <a:ext cx="4900912" cy="20153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05905" y="5859888"/>
            <a:ext cx="2470420" cy="461665"/>
          </a:xfrm>
          <a:prstGeom prst="rect">
            <a:avLst/>
          </a:prstGeom>
          <a:noFill/>
        </p:spPr>
        <p:txBody>
          <a:bodyPr wrap="none" rtlCol="0">
            <a:spAutoFit/>
          </a:bodyPr>
          <a:lstStyle/>
          <a:p>
            <a:r>
              <a:rPr lang="en-US" sz="2400" dirty="0" smtClean="0"/>
              <a:t>Temp &amp; RH sensor</a:t>
            </a:r>
            <a:endParaRPr lang="en-US" sz="2400" dirty="0"/>
          </a:p>
        </p:txBody>
      </p:sp>
      <p:pic>
        <p:nvPicPr>
          <p:cNvPr id="5" name="Picture 4"/>
          <p:cNvPicPr>
            <a:picLocks noChangeAspect="1"/>
          </p:cNvPicPr>
          <p:nvPr/>
        </p:nvPicPr>
        <p:blipFill>
          <a:blip r:embed="rId7" cstate="print">
            <a:extLst>
              <a:ext uri="{BEBA8EAE-BF5A-486C-A8C5-ECC9F3942E4B}">
                <a14:imgProps xmlns:a14="http://schemas.microsoft.com/office/drawing/2010/main">
                  <a14:imgLayer r:embed="rId8">
                    <a14:imgEffect>
                      <a14:backgroundRemoval t="4047" b="94098" l="10000" r="90000"/>
                    </a14:imgEffect>
                  </a14:imgLayer>
                </a14:imgProps>
              </a:ext>
            </a:extLst>
          </a:blip>
          <a:stretch>
            <a:fillRect/>
          </a:stretch>
        </p:blipFill>
        <p:spPr>
          <a:xfrm>
            <a:off x="6591519" y="14831"/>
            <a:ext cx="1771105" cy="1250315"/>
          </a:xfrm>
          <a:prstGeom prst="rect">
            <a:avLst/>
          </a:prstGeom>
        </p:spPr>
      </p:pic>
      <p:sp>
        <p:nvSpPr>
          <p:cNvPr id="4" name="Rectangle 3"/>
          <p:cNvSpPr/>
          <p:nvPr/>
        </p:nvSpPr>
        <p:spPr>
          <a:xfrm flipV="1">
            <a:off x="10275570" y="502920"/>
            <a:ext cx="1337310" cy="6075355"/>
          </a:xfrm>
          <a:prstGeom prst="rect">
            <a:avLst/>
          </a:prstGeom>
          <a:gradFill>
            <a:gsLst>
              <a:gs pos="0">
                <a:srgbClr val="FFC000"/>
              </a:gs>
              <a:gs pos="33000">
                <a:srgbClr val="92D050"/>
              </a:gs>
              <a:gs pos="67000">
                <a:srgbClr val="00B0F0"/>
              </a:gs>
              <a:gs pos="87000">
                <a:srgbClr val="0070C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flipH="1">
            <a:off x="9735693" y="6302169"/>
            <a:ext cx="603336" cy="461665"/>
          </a:xfrm>
          <a:prstGeom prst="rect">
            <a:avLst/>
          </a:prstGeom>
          <a:noFill/>
        </p:spPr>
        <p:txBody>
          <a:bodyPr wrap="square" rtlCol="0">
            <a:spAutoFit/>
          </a:bodyPr>
          <a:lstStyle/>
          <a:p>
            <a:r>
              <a:rPr lang="en-US" sz="2400" b="1" dirty="0" smtClean="0"/>
              <a:t>0%</a:t>
            </a:r>
            <a:endParaRPr lang="en-US" sz="2400" b="1" dirty="0"/>
          </a:p>
        </p:txBody>
      </p:sp>
      <p:sp>
        <p:nvSpPr>
          <p:cNvPr id="10" name="TextBox 9"/>
          <p:cNvSpPr txBox="1"/>
          <p:nvPr/>
        </p:nvSpPr>
        <p:spPr>
          <a:xfrm flipH="1">
            <a:off x="9369992" y="317361"/>
            <a:ext cx="905577" cy="461665"/>
          </a:xfrm>
          <a:prstGeom prst="rect">
            <a:avLst/>
          </a:prstGeom>
          <a:noFill/>
        </p:spPr>
        <p:txBody>
          <a:bodyPr wrap="square" rtlCol="0">
            <a:spAutoFit/>
          </a:bodyPr>
          <a:lstStyle/>
          <a:p>
            <a:r>
              <a:rPr lang="en-US" sz="2400" b="1" dirty="0" smtClean="0"/>
              <a:t>100%</a:t>
            </a:r>
            <a:endParaRPr lang="en-US" sz="2400" b="1" dirty="0"/>
          </a:p>
        </p:txBody>
      </p:sp>
      <p:cxnSp>
        <p:nvCxnSpPr>
          <p:cNvPr id="11" name="Straight Connector 10"/>
          <p:cNvCxnSpPr/>
          <p:nvPr/>
        </p:nvCxnSpPr>
        <p:spPr>
          <a:xfrm flipV="1">
            <a:off x="10270450" y="4800600"/>
            <a:ext cx="1325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0274260" y="2415540"/>
            <a:ext cx="1325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flipH="1">
            <a:off x="9601200" y="4568619"/>
            <a:ext cx="753069" cy="461665"/>
          </a:xfrm>
          <a:prstGeom prst="rect">
            <a:avLst/>
          </a:prstGeom>
          <a:noFill/>
        </p:spPr>
        <p:txBody>
          <a:bodyPr wrap="square" rtlCol="0">
            <a:spAutoFit/>
          </a:bodyPr>
          <a:lstStyle/>
          <a:p>
            <a:r>
              <a:rPr lang="en-US" sz="2400" b="1" dirty="0" smtClean="0"/>
              <a:t>20%</a:t>
            </a:r>
            <a:endParaRPr lang="en-US" sz="2400" b="1" dirty="0"/>
          </a:p>
        </p:txBody>
      </p:sp>
      <p:sp>
        <p:nvSpPr>
          <p:cNvPr id="16" name="TextBox 15"/>
          <p:cNvSpPr txBox="1"/>
          <p:nvPr/>
        </p:nvSpPr>
        <p:spPr>
          <a:xfrm flipH="1">
            <a:off x="9593580" y="2217849"/>
            <a:ext cx="753069" cy="461665"/>
          </a:xfrm>
          <a:prstGeom prst="rect">
            <a:avLst/>
          </a:prstGeom>
          <a:noFill/>
        </p:spPr>
        <p:txBody>
          <a:bodyPr wrap="square" rtlCol="0">
            <a:spAutoFit/>
          </a:bodyPr>
          <a:lstStyle/>
          <a:p>
            <a:r>
              <a:rPr lang="en-US" sz="2400" b="1" dirty="0" smtClean="0"/>
              <a:t>60%</a:t>
            </a:r>
            <a:endParaRPr lang="en-US" sz="2400" b="1" dirty="0"/>
          </a:p>
        </p:txBody>
      </p:sp>
      <p:sp>
        <p:nvSpPr>
          <p:cNvPr id="13" name="TextBox 12"/>
          <p:cNvSpPr txBox="1"/>
          <p:nvPr/>
        </p:nvSpPr>
        <p:spPr>
          <a:xfrm rot="5400000">
            <a:off x="9970891" y="5365279"/>
            <a:ext cx="1839542" cy="707886"/>
          </a:xfrm>
          <a:prstGeom prst="rect">
            <a:avLst/>
          </a:prstGeom>
          <a:noFill/>
        </p:spPr>
        <p:txBody>
          <a:bodyPr wrap="none" rtlCol="0">
            <a:spAutoFit/>
          </a:bodyPr>
          <a:lstStyle/>
          <a:p>
            <a:pPr algn="ctr"/>
            <a:r>
              <a:rPr lang="en-US" sz="2000" b="1" dirty="0" smtClean="0"/>
              <a:t>Uncomfortably </a:t>
            </a:r>
          </a:p>
          <a:p>
            <a:pPr algn="ctr"/>
            <a:r>
              <a:rPr lang="en-US" sz="2000" b="1" dirty="0" smtClean="0"/>
              <a:t>Dry</a:t>
            </a:r>
            <a:endParaRPr lang="en-US" sz="2000" b="1" dirty="0"/>
          </a:p>
        </p:txBody>
      </p:sp>
      <p:sp>
        <p:nvSpPr>
          <p:cNvPr id="18" name="TextBox 17"/>
          <p:cNvSpPr txBox="1"/>
          <p:nvPr/>
        </p:nvSpPr>
        <p:spPr>
          <a:xfrm rot="5400000">
            <a:off x="10129145" y="3408015"/>
            <a:ext cx="1776448" cy="400110"/>
          </a:xfrm>
          <a:prstGeom prst="rect">
            <a:avLst/>
          </a:prstGeom>
          <a:noFill/>
        </p:spPr>
        <p:txBody>
          <a:bodyPr wrap="none" rtlCol="0">
            <a:spAutoFit/>
          </a:bodyPr>
          <a:lstStyle/>
          <a:p>
            <a:pPr algn="ctr"/>
            <a:r>
              <a:rPr lang="en-US" sz="2000" b="1" dirty="0" smtClean="0"/>
              <a:t>Comfort Range</a:t>
            </a:r>
            <a:endParaRPr lang="en-US" sz="2000" b="1" dirty="0"/>
          </a:p>
        </p:txBody>
      </p:sp>
      <p:sp>
        <p:nvSpPr>
          <p:cNvPr id="19" name="TextBox 18"/>
          <p:cNvSpPr txBox="1"/>
          <p:nvPr/>
        </p:nvSpPr>
        <p:spPr>
          <a:xfrm rot="5400000">
            <a:off x="10018971" y="1082775"/>
            <a:ext cx="1850507" cy="707886"/>
          </a:xfrm>
          <a:prstGeom prst="rect">
            <a:avLst/>
          </a:prstGeom>
          <a:noFill/>
        </p:spPr>
        <p:txBody>
          <a:bodyPr wrap="none" rtlCol="0">
            <a:spAutoFit/>
          </a:bodyPr>
          <a:lstStyle/>
          <a:p>
            <a:pPr algn="ctr"/>
            <a:r>
              <a:rPr lang="en-US" sz="2000" b="1" dirty="0" smtClean="0"/>
              <a:t>Uncomfortably</a:t>
            </a:r>
          </a:p>
          <a:p>
            <a:pPr algn="ctr"/>
            <a:r>
              <a:rPr lang="en-US" sz="2000" b="1" dirty="0" smtClean="0"/>
              <a:t>Wet and Humid</a:t>
            </a:r>
            <a:endParaRPr lang="en-US" sz="2000" b="1" dirty="0"/>
          </a:p>
        </p:txBody>
      </p:sp>
      <p:sp>
        <p:nvSpPr>
          <p:cNvPr id="20" name="TextBox 19"/>
          <p:cNvSpPr txBox="1"/>
          <p:nvPr/>
        </p:nvSpPr>
        <p:spPr>
          <a:xfrm>
            <a:off x="4617720" y="6549390"/>
            <a:ext cx="3059812" cy="307777"/>
          </a:xfrm>
          <a:prstGeom prst="rect">
            <a:avLst/>
          </a:prstGeom>
          <a:noFill/>
        </p:spPr>
        <p:txBody>
          <a:bodyPr wrap="none" rtlCol="0">
            <a:spAutoFit/>
          </a:bodyPr>
          <a:lstStyle/>
          <a:p>
            <a:r>
              <a:rPr lang="en-US" sz="1400" dirty="0" smtClean="0"/>
              <a:t>©2022 Coral Reef Research Foundation</a:t>
            </a:r>
            <a:endParaRPr lang="en-US" sz="1400" dirty="0"/>
          </a:p>
        </p:txBody>
      </p:sp>
    </p:spTree>
    <p:extLst>
      <p:ext uri="{BB962C8B-B14F-4D97-AF65-F5344CB8AC3E}">
        <p14:creationId xmlns:p14="http://schemas.microsoft.com/office/powerpoint/2010/main" val="1349588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8" name="Right Arrow 7"/>
          <p:cNvSpPr/>
          <p:nvPr/>
        </p:nvSpPr>
        <p:spPr>
          <a:xfrm>
            <a:off x="2778435" y="3658768"/>
            <a:ext cx="9271006" cy="3188970"/>
          </a:xfrm>
          <a:prstGeom prst="rightArrow">
            <a:avLst/>
          </a:prstGeom>
          <a:gradFill flip="none" rotWithShape="1">
            <a:gsLst>
              <a:gs pos="0">
                <a:schemeClr val="accent1">
                  <a:lumMod val="5000"/>
                  <a:lumOff val="95000"/>
                </a:schemeClr>
              </a:gs>
              <a:gs pos="78500">
                <a:srgbClr val="E06000"/>
              </a:gs>
              <a:gs pos="55000">
                <a:srgbClr val="FFC000"/>
              </a:gs>
              <a:gs pos="33000">
                <a:srgbClr val="00B0F0"/>
              </a:gs>
              <a:gs pos="100000">
                <a:srgbClr val="C0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21126"/>
            <a:ext cx="10515600" cy="1325563"/>
          </a:xfrm>
        </p:spPr>
        <p:txBody>
          <a:bodyPr/>
          <a:lstStyle/>
          <a:p>
            <a:r>
              <a:rPr lang="en-US" dirty="0" smtClean="0">
                <a:solidFill>
                  <a:schemeClr val="bg1"/>
                </a:solidFill>
              </a:rPr>
              <a:t>Weather Variables: </a:t>
            </a:r>
            <a:r>
              <a:rPr lang="en-US" dirty="0" err="1" smtClean="0">
                <a:solidFill>
                  <a:schemeClr val="bg1"/>
                </a:solidFill>
              </a:rPr>
              <a:t>Eolt</a:t>
            </a:r>
            <a:endParaRPr lang="en-US" dirty="0">
              <a:solidFill>
                <a:schemeClr val="bg1"/>
              </a:solidFill>
            </a:endParaRPr>
          </a:p>
        </p:txBody>
      </p:sp>
      <p:sp>
        <p:nvSpPr>
          <p:cNvPr id="3" name="Content Placeholder 2"/>
          <p:cNvSpPr>
            <a:spLocks noGrp="1"/>
          </p:cNvSpPr>
          <p:nvPr>
            <p:ph idx="1"/>
          </p:nvPr>
        </p:nvSpPr>
        <p:spPr>
          <a:xfrm>
            <a:off x="67635" y="975837"/>
            <a:ext cx="12078645" cy="4351338"/>
          </a:xfrm>
        </p:spPr>
        <p:txBody>
          <a:bodyPr>
            <a:normAutofit/>
          </a:bodyPr>
          <a:lstStyle/>
          <a:p>
            <a:pPr lvl="1"/>
            <a:r>
              <a:rPr lang="en-US" sz="2800" dirty="0" err="1" smtClean="0">
                <a:solidFill>
                  <a:schemeClr val="bg1"/>
                </a:solidFill>
              </a:rPr>
              <a:t>Omerollel</a:t>
            </a:r>
            <a:r>
              <a:rPr lang="en-US" sz="2800" dirty="0" smtClean="0">
                <a:solidFill>
                  <a:schemeClr val="bg1"/>
                </a:solidFill>
              </a:rPr>
              <a:t> a </a:t>
            </a:r>
            <a:r>
              <a:rPr lang="en-US" sz="2800" dirty="0" err="1" smtClean="0">
                <a:solidFill>
                  <a:schemeClr val="bg1"/>
                </a:solidFill>
              </a:rPr>
              <a:t>eolt</a:t>
            </a:r>
            <a:r>
              <a:rPr lang="en-US" sz="2800" dirty="0" smtClean="0">
                <a:solidFill>
                  <a:schemeClr val="bg1"/>
                </a:solidFill>
              </a:rPr>
              <a:t> </a:t>
            </a:r>
            <a:r>
              <a:rPr lang="en-US" sz="2800" dirty="0" err="1" smtClean="0">
                <a:solidFill>
                  <a:schemeClr val="bg1"/>
                </a:solidFill>
              </a:rPr>
              <a:t>er</a:t>
            </a:r>
            <a:r>
              <a:rPr lang="en-US" sz="2800" dirty="0" smtClean="0">
                <a:solidFill>
                  <a:schemeClr val="bg1"/>
                </a:solidFill>
              </a:rPr>
              <a:t> </a:t>
            </a:r>
            <a:r>
              <a:rPr lang="en-US" sz="2800" dirty="0" err="1" smtClean="0">
                <a:solidFill>
                  <a:schemeClr val="bg1"/>
                </a:solidFill>
              </a:rPr>
              <a:t>bebul</a:t>
            </a:r>
            <a:r>
              <a:rPr lang="en-US" sz="2800" dirty="0" smtClean="0">
                <a:solidFill>
                  <a:schemeClr val="bg1"/>
                </a:solidFill>
              </a:rPr>
              <a:t> a </a:t>
            </a:r>
            <a:r>
              <a:rPr lang="en-US" sz="2800" dirty="0" err="1" smtClean="0">
                <a:solidFill>
                  <a:schemeClr val="bg1"/>
                </a:solidFill>
              </a:rPr>
              <a:t>Beluulechad</a:t>
            </a:r>
            <a:endParaRPr lang="en-US" sz="2800" dirty="0" smtClean="0">
              <a:solidFill>
                <a:schemeClr val="bg1"/>
              </a:solidFill>
            </a:endParaRPr>
          </a:p>
          <a:p>
            <a:pPr lvl="1"/>
            <a:r>
              <a:rPr lang="en-US" sz="2800" dirty="0" smtClean="0">
                <a:solidFill>
                  <a:schemeClr val="bg1"/>
                </a:solidFill>
              </a:rPr>
              <a:t>A </a:t>
            </a:r>
            <a:r>
              <a:rPr lang="en-US" sz="2800" dirty="0" err="1" smtClean="0">
                <a:solidFill>
                  <a:schemeClr val="bg1"/>
                </a:solidFill>
              </a:rPr>
              <a:t>mekeald</a:t>
            </a:r>
            <a:r>
              <a:rPr lang="en-US" sz="2800" dirty="0" smtClean="0">
                <a:solidFill>
                  <a:schemeClr val="bg1"/>
                </a:solidFill>
              </a:rPr>
              <a:t> el </a:t>
            </a:r>
            <a:r>
              <a:rPr lang="en-US" sz="2800" dirty="0" err="1" smtClean="0">
                <a:solidFill>
                  <a:schemeClr val="bg1"/>
                </a:solidFill>
              </a:rPr>
              <a:t>eolt</a:t>
            </a:r>
            <a:r>
              <a:rPr lang="en-US" sz="2800" dirty="0" smtClean="0">
                <a:solidFill>
                  <a:schemeClr val="bg1"/>
                </a:solidFill>
              </a:rPr>
              <a:t> </a:t>
            </a:r>
            <a:r>
              <a:rPr lang="en-US" sz="2800" dirty="0" err="1" smtClean="0">
                <a:solidFill>
                  <a:schemeClr val="bg1"/>
                </a:solidFill>
              </a:rPr>
              <a:t>sel</a:t>
            </a:r>
            <a:r>
              <a:rPr lang="en-US" sz="2800" dirty="0" smtClean="0">
                <a:solidFill>
                  <a:schemeClr val="bg1"/>
                </a:solidFill>
              </a:rPr>
              <a:t> </a:t>
            </a:r>
            <a:r>
              <a:rPr lang="en-US" sz="2800" dirty="0" err="1" smtClean="0">
                <a:solidFill>
                  <a:schemeClr val="bg1"/>
                </a:solidFill>
              </a:rPr>
              <a:t>bor</a:t>
            </a:r>
            <a:r>
              <a:rPr lang="en-US" sz="2800" dirty="0" smtClean="0">
                <a:solidFill>
                  <a:schemeClr val="bg1"/>
                </a:solidFill>
              </a:rPr>
              <a:t> </a:t>
            </a:r>
            <a:r>
              <a:rPr lang="en-US" sz="2800" dirty="0" err="1" smtClean="0">
                <a:solidFill>
                  <a:schemeClr val="bg1"/>
                </a:solidFill>
              </a:rPr>
              <a:t>er</a:t>
            </a:r>
            <a:r>
              <a:rPr lang="en-US" sz="2800" dirty="0" smtClean="0">
                <a:solidFill>
                  <a:schemeClr val="bg1"/>
                </a:solidFill>
              </a:rPr>
              <a:t> </a:t>
            </a:r>
            <a:r>
              <a:rPr lang="en-US" sz="2800" dirty="0" err="1" smtClean="0">
                <a:solidFill>
                  <a:schemeClr val="bg1"/>
                </a:solidFill>
              </a:rPr>
              <a:t>bab</a:t>
            </a:r>
            <a:r>
              <a:rPr lang="en-US" sz="2800" dirty="0" smtClean="0">
                <a:solidFill>
                  <a:schemeClr val="bg1"/>
                </a:solidFill>
              </a:rPr>
              <a:t>, me a </a:t>
            </a:r>
            <a:r>
              <a:rPr lang="en-US" sz="2800" dirty="0" err="1" smtClean="0">
                <a:solidFill>
                  <a:schemeClr val="bg1"/>
                </a:solidFill>
              </a:rPr>
              <a:t>mekelekolt</a:t>
            </a:r>
            <a:r>
              <a:rPr lang="en-US" sz="2800" dirty="0" smtClean="0">
                <a:solidFill>
                  <a:schemeClr val="bg1"/>
                </a:solidFill>
              </a:rPr>
              <a:t> el </a:t>
            </a:r>
            <a:r>
              <a:rPr lang="en-US" sz="2800" dirty="0" err="1" smtClean="0">
                <a:solidFill>
                  <a:schemeClr val="bg1"/>
                </a:solidFill>
              </a:rPr>
              <a:t>eolt</a:t>
            </a:r>
            <a:r>
              <a:rPr lang="en-US" sz="2800" dirty="0" smtClean="0">
                <a:solidFill>
                  <a:schemeClr val="bg1"/>
                </a:solidFill>
              </a:rPr>
              <a:t> </a:t>
            </a:r>
            <a:r>
              <a:rPr lang="en-US" sz="2800" dirty="0" err="1" smtClean="0">
                <a:solidFill>
                  <a:schemeClr val="bg1"/>
                </a:solidFill>
              </a:rPr>
              <a:t>meng</a:t>
            </a:r>
            <a:r>
              <a:rPr lang="en-US" sz="2800" dirty="0" smtClean="0">
                <a:solidFill>
                  <a:schemeClr val="bg1"/>
                </a:solidFill>
              </a:rPr>
              <a:t> </a:t>
            </a:r>
            <a:r>
              <a:rPr lang="en-US" sz="2800" dirty="0" err="1" smtClean="0">
                <a:solidFill>
                  <a:schemeClr val="bg1"/>
                </a:solidFill>
              </a:rPr>
              <a:t>merael</a:t>
            </a:r>
            <a:r>
              <a:rPr lang="en-US" sz="2800" dirty="0" smtClean="0">
                <a:solidFill>
                  <a:schemeClr val="bg1"/>
                </a:solidFill>
              </a:rPr>
              <a:t> el </a:t>
            </a:r>
            <a:r>
              <a:rPr lang="en-US" sz="2800" dirty="0" err="1" smtClean="0">
                <a:solidFill>
                  <a:schemeClr val="bg1"/>
                </a:solidFill>
              </a:rPr>
              <a:t>mor</a:t>
            </a:r>
            <a:r>
              <a:rPr lang="en-US" sz="2800" dirty="0" smtClean="0">
                <a:solidFill>
                  <a:schemeClr val="bg1"/>
                </a:solidFill>
              </a:rPr>
              <a:t> </a:t>
            </a:r>
            <a:r>
              <a:rPr lang="en-US" sz="2800" dirty="0" err="1" smtClean="0">
                <a:solidFill>
                  <a:schemeClr val="bg1"/>
                </a:solidFill>
              </a:rPr>
              <a:t>er</a:t>
            </a:r>
            <a:r>
              <a:rPr lang="en-US" sz="2800" dirty="0" smtClean="0">
                <a:solidFill>
                  <a:schemeClr val="bg1"/>
                </a:solidFill>
              </a:rPr>
              <a:t> </a:t>
            </a:r>
            <a:r>
              <a:rPr lang="en-US" sz="2800" dirty="0" err="1" smtClean="0">
                <a:solidFill>
                  <a:schemeClr val="bg1"/>
                </a:solidFill>
              </a:rPr>
              <a:t>bab</a:t>
            </a:r>
            <a:r>
              <a:rPr lang="en-US" sz="2800" dirty="0" smtClean="0">
                <a:solidFill>
                  <a:schemeClr val="bg1"/>
                </a:solidFill>
              </a:rPr>
              <a:t> el mo </a:t>
            </a:r>
            <a:r>
              <a:rPr lang="en-US" sz="2800" dirty="0" err="1" smtClean="0">
                <a:solidFill>
                  <a:schemeClr val="bg1"/>
                </a:solidFill>
              </a:rPr>
              <a:t>er</a:t>
            </a:r>
            <a:r>
              <a:rPr lang="en-US" sz="2800" dirty="0" smtClean="0">
                <a:solidFill>
                  <a:schemeClr val="bg1"/>
                </a:solidFill>
              </a:rPr>
              <a:t> se el </a:t>
            </a:r>
            <a:r>
              <a:rPr lang="en-US" sz="2800" dirty="0" err="1" smtClean="0">
                <a:solidFill>
                  <a:schemeClr val="bg1"/>
                </a:solidFill>
              </a:rPr>
              <a:t>blar</a:t>
            </a:r>
            <a:r>
              <a:rPr lang="en-US" sz="2800" dirty="0" smtClean="0">
                <a:solidFill>
                  <a:schemeClr val="bg1"/>
                </a:solidFill>
              </a:rPr>
              <a:t> </a:t>
            </a:r>
            <a:r>
              <a:rPr lang="en-US" sz="2800" dirty="0" err="1" smtClean="0">
                <a:solidFill>
                  <a:schemeClr val="bg1"/>
                </a:solidFill>
              </a:rPr>
              <a:t>er</a:t>
            </a:r>
            <a:r>
              <a:rPr lang="en-US" sz="2800" dirty="0" smtClean="0">
                <a:solidFill>
                  <a:schemeClr val="bg1"/>
                </a:solidFill>
              </a:rPr>
              <a:t> </a:t>
            </a:r>
            <a:r>
              <a:rPr lang="en-US" sz="2800" dirty="0" err="1" smtClean="0">
                <a:solidFill>
                  <a:schemeClr val="bg1"/>
                </a:solidFill>
              </a:rPr>
              <a:t>ngii</a:t>
            </a:r>
            <a:r>
              <a:rPr lang="en-US" sz="2800" dirty="0" smtClean="0">
                <a:solidFill>
                  <a:schemeClr val="bg1"/>
                </a:solidFill>
              </a:rPr>
              <a:t> a </a:t>
            </a:r>
            <a:r>
              <a:rPr lang="en-US" sz="2800" dirty="0" err="1" smtClean="0">
                <a:solidFill>
                  <a:schemeClr val="bg1"/>
                </a:solidFill>
              </a:rPr>
              <a:t>mekeald</a:t>
            </a:r>
            <a:r>
              <a:rPr lang="en-US" sz="2800" dirty="0" smtClean="0">
                <a:solidFill>
                  <a:schemeClr val="bg1"/>
                </a:solidFill>
              </a:rPr>
              <a:t> el </a:t>
            </a:r>
            <a:r>
              <a:rPr lang="en-US" sz="2800" dirty="0" err="1" smtClean="0">
                <a:solidFill>
                  <a:schemeClr val="bg1"/>
                </a:solidFill>
              </a:rPr>
              <a:t>eolt</a:t>
            </a:r>
            <a:r>
              <a:rPr lang="en-US" sz="2800" dirty="0" smtClean="0">
                <a:solidFill>
                  <a:schemeClr val="bg1"/>
                </a:solidFill>
              </a:rPr>
              <a:t>.</a:t>
            </a:r>
          </a:p>
          <a:p>
            <a:pPr lvl="1"/>
            <a:r>
              <a:rPr lang="en-US" sz="2800" dirty="0" err="1" smtClean="0">
                <a:solidFill>
                  <a:schemeClr val="bg1"/>
                </a:solidFill>
              </a:rPr>
              <a:t>Teblong</a:t>
            </a:r>
            <a:r>
              <a:rPr lang="en-US" sz="2800" dirty="0" smtClean="0">
                <a:solidFill>
                  <a:schemeClr val="bg1"/>
                </a:solidFill>
              </a:rPr>
              <a:t> el </a:t>
            </a:r>
            <a:r>
              <a:rPr lang="en-US" sz="2800" dirty="0" err="1" smtClean="0">
                <a:solidFill>
                  <a:schemeClr val="bg1"/>
                </a:solidFill>
              </a:rPr>
              <a:t>teletelel</a:t>
            </a:r>
            <a:r>
              <a:rPr lang="en-US" sz="2800" dirty="0" smtClean="0">
                <a:solidFill>
                  <a:schemeClr val="bg1"/>
                </a:solidFill>
              </a:rPr>
              <a:t> a </a:t>
            </a:r>
            <a:r>
              <a:rPr lang="en-US" sz="2800" dirty="0" err="1" smtClean="0">
                <a:solidFill>
                  <a:schemeClr val="bg1"/>
                </a:solidFill>
              </a:rPr>
              <a:t>doluk</a:t>
            </a:r>
            <a:r>
              <a:rPr lang="en-US" sz="2800" dirty="0" smtClean="0">
                <a:solidFill>
                  <a:schemeClr val="bg1"/>
                </a:solidFill>
              </a:rPr>
              <a:t> </a:t>
            </a:r>
            <a:r>
              <a:rPr lang="en-US" sz="2800" dirty="0" err="1" smtClean="0">
                <a:solidFill>
                  <a:schemeClr val="bg1"/>
                </a:solidFill>
              </a:rPr>
              <a:t>er</a:t>
            </a:r>
            <a:r>
              <a:rPr lang="en-US" sz="2800" dirty="0" smtClean="0">
                <a:solidFill>
                  <a:schemeClr val="bg1"/>
                </a:solidFill>
              </a:rPr>
              <a:t> a </a:t>
            </a:r>
            <a:r>
              <a:rPr lang="en-US" sz="2800" dirty="0" err="1" smtClean="0">
                <a:solidFill>
                  <a:schemeClr val="bg1"/>
                </a:solidFill>
              </a:rPr>
              <a:t>eolt</a:t>
            </a:r>
            <a:r>
              <a:rPr lang="en-US" sz="2800" dirty="0" smtClean="0">
                <a:solidFill>
                  <a:schemeClr val="bg1"/>
                </a:solidFill>
              </a:rPr>
              <a:t>: </a:t>
            </a:r>
            <a:r>
              <a:rPr lang="en-US" sz="2800" dirty="0" err="1" smtClean="0">
                <a:solidFill>
                  <a:schemeClr val="bg1"/>
                </a:solidFill>
              </a:rPr>
              <a:t>Klisichel</a:t>
            </a:r>
            <a:r>
              <a:rPr lang="en-US" sz="2800" dirty="0" smtClean="0">
                <a:solidFill>
                  <a:schemeClr val="bg1"/>
                </a:solidFill>
              </a:rPr>
              <a:t> me a </a:t>
            </a:r>
            <a:r>
              <a:rPr lang="en-US" sz="2800" dirty="0" err="1" smtClean="0">
                <a:solidFill>
                  <a:schemeClr val="bg1"/>
                </a:solidFill>
              </a:rPr>
              <a:t>deruchellel</a:t>
            </a:r>
            <a:endParaRPr lang="en-US" sz="2800" dirty="0" smtClean="0">
              <a:solidFill>
                <a:schemeClr val="bg1"/>
              </a:solidFill>
            </a:endParaRPr>
          </a:p>
          <a:p>
            <a:pPr lvl="1"/>
            <a:r>
              <a:rPr lang="en-US" sz="2800" dirty="0" err="1" smtClean="0">
                <a:solidFill>
                  <a:schemeClr val="bg1"/>
                </a:solidFill>
              </a:rPr>
              <a:t>Klisichell</a:t>
            </a:r>
            <a:r>
              <a:rPr lang="en-US" sz="2800" dirty="0" smtClean="0">
                <a:solidFill>
                  <a:schemeClr val="bg1"/>
                </a:solidFill>
              </a:rPr>
              <a:t> a </a:t>
            </a:r>
            <a:r>
              <a:rPr lang="en-US" sz="2800" dirty="0" err="1" smtClean="0">
                <a:solidFill>
                  <a:schemeClr val="bg1"/>
                </a:solidFill>
              </a:rPr>
              <a:t>eolt</a:t>
            </a:r>
            <a:r>
              <a:rPr lang="en-US" sz="2800" dirty="0" smtClean="0">
                <a:solidFill>
                  <a:schemeClr val="bg1"/>
                </a:solidFill>
              </a:rPr>
              <a:t> a </a:t>
            </a:r>
            <a:r>
              <a:rPr lang="en-US" sz="2800" dirty="0" err="1" smtClean="0">
                <a:solidFill>
                  <a:schemeClr val="bg1"/>
                </a:solidFill>
              </a:rPr>
              <a:t>ochotii</a:t>
            </a:r>
            <a:r>
              <a:rPr lang="en-US" sz="2800" dirty="0" smtClean="0">
                <a:solidFill>
                  <a:schemeClr val="bg1"/>
                </a:solidFill>
              </a:rPr>
              <a:t> a </a:t>
            </a:r>
            <a:r>
              <a:rPr lang="en-US" sz="2800" dirty="0" err="1" smtClean="0">
                <a:solidFill>
                  <a:schemeClr val="bg1"/>
                </a:solidFill>
              </a:rPr>
              <a:t>rretel</a:t>
            </a:r>
            <a:r>
              <a:rPr lang="en-US" sz="2800" dirty="0" smtClean="0">
                <a:solidFill>
                  <a:schemeClr val="bg1"/>
                </a:solidFill>
              </a:rPr>
              <a:t> a </a:t>
            </a:r>
            <a:r>
              <a:rPr lang="en-US" sz="2800" dirty="0" err="1" smtClean="0">
                <a:solidFill>
                  <a:schemeClr val="bg1"/>
                </a:solidFill>
              </a:rPr>
              <a:t>eolt</a:t>
            </a:r>
            <a:r>
              <a:rPr lang="en-US" sz="2800" dirty="0" smtClean="0">
                <a:solidFill>
                  <a:schemeClr val="bg1"/>
                </a:solidFill>
              </a:rPr>
              <a:t>.</a:t>
            </a:r>
          </a:p>
          <a:p>
            <a:pPr lvl="1"/>
            <a:r>
              <a:rPr lang="en-US" sz="2800" dirty="0" err="1" smtClean="0">
                <a:solidFill>
                  <a:schemeClr val="bg1"/>
                </a:solidFill>
              </a:rPr>
              <a:t>Rretel</a:t>
            </a:r>
            <a:r>
              <a:rPr lang="en-US" sz="2800" dirty="0" smtClean="0">
                <a:solidFill>
                  <a:schemeClr val="bg1"/>
                </a:solidFill>
              </a:rPr>
              <a:t> a </a:t>
            </a:r>
            <a:r>
              <a:rPr lang="en-US" sz="2800" dirty="0" err="1" smtClean="0">
                <a:solidFill>
                  <a:schemeClr val="bg1"/>
                </a:solidFill>
              </a:rPr>
              <a:t>eolt</a:t>
            </a:r>
            <a:r>
              <a:rPr lang="en-US" sz="2800" dirty="0" smtClean="0">
                <a:solidFill>
                  <a:schemeClr val="bg1"/>
                </a:solidFill>
              </a:rPr>
              <a:t> a </a:t>
            </a:r>
            <a:r>
              <a:rPr lang="en-US" sz="2800" dirty="0" err="1" smtClean="0">
                <a:solidFill>
                  <a:schemeClr val="bg1"/>
                </a:solidFill>
              </a:rPr>
              <a:t>sebechel</a:t>
            </a:r>
            <a:r>
              <a:rPr lang="en-US" sz="2800" dirty="0" smtClean="0">
                <a:solidFill>
                  <a:schemeClr val="bg1"/>
                </a:solidFill>
              </a:rPr>
              <a:t> el mph, m/s me a </a:t>
            </a:r>
            <a:r>
              <a:rPr lang="en-US" sz="2800" dirty="0" err="1" smtClean="0">
                <a:solidFill>
                  <a:schemeClr val="bg1"/>
                </a:solidFill>
              </a:rPr>
              <a:t>lechub</a:t>
            </a:r>
            <a:r>
              <a:rPr lang="en-US" sz="2800" dirty="0" smtClean="0">
                <a:solidFill>
                  <a:schemeClr val="bg1"/>
                </a:solidFill>
              </a:rPr>
              <a:t> eng knots. Lebo </a:t>
            </a:r>
            <a:r>
              <a:rPr lang="en-US" sz="2800" dirty="0" err="1" smtClean="0">
                <a:solidFill>
                  <a:schemeClr val="bg1"/>
                </a:solidFill>
              </a:rPr>
              <a:t>er</a:t>
            </a:r>
            <a:r>
              <a:rPr lang="en-US" sz="2800" dirty="0" smtClean="0">
                <a:solidFill>
                  <a:schemeClr val="bg1"/>
                </a:solidFill>
              </a:rPr>
              <a:t> </a:t>
            </a:r>
            <a:r>
              <a:rPr lang="en-US" sz="2800" dirty="0" err="1" smtClean="0">
                <a:solidFill>
                  <a:schemeClr val="bg1"/>
                </a:solidFill>
              </a:rPr>
              <a:t>bab</a:t>
            </a:r>
            <a:r>
              <a:rPr lang="en-US" sz="2800" dirty="0" smtClean="0">
                <a:solidFill>
                  <a:schemeClr val="bg1"/>
                </a:solidFill>
              </a:rPr>
              <a:t> a </a:t>
            </a:r>
            <a:r>
              <a:rPr lang="en-US" sz="2800" dirty="0" err="1" smtClean="0">
                <a:solidFill>
                  <a:schemeClr val="bg1"/>
                </a:solidFill>
              </a:rPr>
              <a:t>lambang</a:t>
            </a:r>
            <a:r>
              <a:rPr lang="en-US" sz="2800" dirty="0" smtClean="0">
                <a:solidFill>
                  <a:schemeClr val="bg1"/>
                </a:solidFill>
              </a:rPr>
              <a:t> eng </a:t>
            </a:r>
            <a:r>
              <a:rPr lang="en-US" sz="2800" dirty="0" err="1" smtClean="0">
                <a:solidFill>
                  <a:schemeClr val="bg1"/>
                </a:solidFill>
              </a:rPr>
              <a:t>mesisiich</a:t>
            </a:r>
            <a:r>
              <a:rPr lang="en-US" sz="2800" dirty="0" smtClean="0">
                <a:solidFill>
                  <a:schemeClr val="bg1"/>
                </a:solidFill>
              </a:rPr>
              <a:t> a </a:t>
            </a:r>
            <a:r>
              <a:rPr lang="en-US" sz="2800" dirty="0" err="1" smtClean="0">
                <a:solidFill>
                  <a:schemeClr val="bg1"/>
                </a:solidFill>
              </a:rPr>
              <a:t>eolt</a:t>
            </a:r>
            <a:r>
              <a:rPr lang="en-US" sz="2800" dirty="0" smtClean="0">
                <a:solidFill>
                  <a:schemeClr val="bg1"/>
                </a:solidFill>
              </a:rPr>
              <a:t>.</a:t>
            </a:r>
          </a:p>
          <a:p>
            <a:pPr lvl="1"/>
            <a:r>
              <a:rPr lang="en-US" sz="2800" dirty="0" err="1" smtClean="0">
                <a:solidFill>
                  <a:schemeClr val="bg1"/>
                </a:solidFill>
              </a:rPr>
              <a:t>Kede</a:t>
            </a:r>
            <a:r>
              <a:rPr lang="en-US" sz="2800" dirty="0" smtClean="0">
                <a:solidFill>
                  <a:schemeClr val="bg1"/>
                </a:solidFill>
              </a:rPr>
              <a:t> </a:t>
            </a:r>
            <a:r>
              <a:rPr lang="en-US" sz="2800" dirty="0" err="1" smtClean="0">
                <a:solidFill>
                  <a:schemeClr val="bg1"/>
                </a:solidFill>
              </a:rPr>
              <a:t>meluk</a:t>
            </a:r>
            <a:r>
              <a:rPr lang="en-US" sz="2800" dirty="0" smtClean="0">
                <a:solidFill>
                  <a:schemeClr val="bg1"/>
                </a:solidFill>
              </a:rPr>
              <a:t> </a:t>
            </a:r>
            <a:r>
              <a:rPr lang="en-US" sz="2800" dirty="0" err="1" smtClean="0">
                <a:solidFill>
                  <a:schemeClr val="bg1"/>
                </a:solidFill>
              </a:rPr>
              <a:t>er</a:t>
            </a:r>
            <a:r>
              <a:rPr lang="en-US" sz="2800" dirty="0" smtClean="0">
                <a:solidFill>
                  <a:schemeClr val="bg1"/>
                </a:solidFill>
              </a:rPr>
              <a:t> a </a:t>
            </a:r>
            <a:r>
              <a:rPr lang="en-US" sz="2800" dirty="0" err="1" smtClean="0">
                <a:solidFill>
                  <a:schemeClr val="bg1"/>
                </a:solidFill>
              </a:rPr>
              <a:t>klisichel</a:t>
            </a:r>
            <a:r>
              <a:rPr lang="en-US" sz="2800" dirty="0" smtClean="0">
                <a:solidFill>
                  <a:schemeClr val="bg1"/>
                </a:solidFill>
              </a:rPr>
              <a:t> a </a:t>
            </a:r>
            <a:r>
              <a:rPr lang="en-US" sz="2800" dirty="0" err="1" smtClean="0">
                <a:solidFill>
                  <a:schemeClr val="bg1"/>
                </a:solidFill>
              </a:rPr>
              <a:t>eolt</a:t>
            </a:r>
            <a:r>
              <a:rPr lang="en-US" sz="2800" dirty="0" smtClean="0">
                <a:solidFill>
                  <a:schemeClr val="bg1"/>
                </a:solidFill>
              </a:rPr>
              <a:t> el </a:t>
            </a:r>
            <a:r>
              <a:rPr lang="en-US" sz="2800" dirty="0" err="1" smtClean="0">
                <a:solidFill>
                  <a:schemeClr val="bg1"/>
                </a:solidFill>
              </a:rPr>
              <a:t>obang</a:t>
            </a:r>
            <a:r>
              <a:rPr lang="en-US" sz="2800" dirty="0" smtClean="0">
                <a:solidFill>
                  <a:schemeClr val="bg1"/>
                </a:solidFill>
              </a:rPr>
              <a:t> a </a:t>
            </a:r>
            <a:r>
              <a:rPr lang="en-US" sz="2800" dirty="0" err="1" smtClean="0">
                <a:solidFill>
                  <a:schemeClr val="bg1"/>
                </a:solidFill>
              </a:rPr>
              <a:t>dongu</a:t>
            </a:r>
            <a:r>
              <a:rPr lang="en-US" sz="2800" dirty="0" smtClean="0">
                <a:solidFill>
                  <a:schemeClr val="bg1"/>
                </a:solidFill>
              </a:rPr>
              <a:t> el anemometer</a:t>
            </a:r>
            <a:endParaRPr lang="en-US" sz="2800" dirty="0">
              <a:solidFill>
                <a:schemeClr val="bg1"/>
              </a:solidFill>
            </a:endParaRPr>
          </a:p>
          <a:p>
            <a:pPr lvl="1"/>
            <a:endParaRPr lang="en-US" sz="2800" dirty="0"/>
          </a:p>
        </p:txBody>
      </p:sp>
      <p:pic>
        <p:nvPicPr>
          <p:cNvPr id="4" name="Picture 3"/>
          <p:cNvPicPr>
            <a:picLocks noChangeAspect="1"/>
          </p:cNvPicPr>
          <p:nvPr/>
        </p:nvPicPr>
        <p:blipFill>
          <a:blip r:embed="rId3" cstate="print"/>
          <a:stretch>
            <a:fillRect/>
          </a:stretch>
        </p:blipFill>
        <p:spPr>
          <a:xfrm>
            <a:off x="7065135" y="-691867"/>
            <a:ext cx="3061845" cy="3061845"/>
          </a:xfrm>
          <a:prstGeom prst="rect">
            <a:avLst/>
          </a:prstGeom>
        </p:spPr>
      </p:pic>
      <p:pic>
        <p:nvPicPr>
          <p:cNvPr id="13" name="Picture 12"/>
          <p:cNvPicPr>
            <a:picLocks noChangeAspect="1"/>
          </p:cNvPicPr>
          <p:nvPr/>
        </p:nvPicPr>
        <p:blipFill>
          <a:blip r:embed="rId4" cstate="print"/>
          <a:stretch>
            <a:fillRect/>
          </a:stretch>
        </p:blipFill>
        <p:spPr>
          <a:xfrm>
            <a:off x="307018" y="4675640"/>
            <a:ext cx="1740936" cy="2082474"/>
          </a:xfrm>
          <a:prstGeom prst="rect">
            <a:avLst/>
          </a:prstGeom>
        </p:spPr>
      </p:pic>
      <p:sp>
        <p:nvSpPr>
          <p:cNvPr id="18" name="TextBox 17"/>
          <p:cNvSpPr txBox="1"/>
          <p:nvPr/>
        </p:nvSpPr>
        <p:spPr>
          <a:xfrm>
            <a:off x="303257" y="6396335"/>
            <a:ext cx="1843582" cy="461665"/>
          </a:xfrm>
          <a:prstGeom prst="rect">
            <a:avLst/>
          </a:prstGeom>
          <a:noFill/>
        </p:spPr>
        <p:txBody>
          <a:bodyPr wrap="none" rtlCol="0">
            <a:spAutoFit/>
          </a:bodyPr>
          <a:lstStyle/>
          <a:p>
            <a:r>
              <a:rPr lang="en-US" sz="2400" dirty="0" smtClean="0"/>
              <a:t>Anemometer</a:t>
            </a:r>
            <a:endParaRPr lang="en-US" sz="2400" dirty="0"/>
          </a:p>
        </p:txBody>
      </p:sp>
      <p:sp>
        <p:nvSpPr>
          <p:cNvPr id="7" name="TextBox 6"/>
          <p:cNvSpPr txBox="1"/>
          <p:nvPr/>
        </p:nvSpPr>
        <p:spPr>
          <a:xfrm>
            <a:off x="2778435" y="4484969"/>
            <a:ext cx="1963999" cy="1200329"/>
          </a:xfrm>
          <a:prstGeom prst="rect">
            <a:avLst/>
          </a:prstGeom>
          <a:noFill/>
        </p:spPr>
        <p:txBody>
          <a:bodyPr wrap="none" rtlCol="0">
            <a:spAutoFit/>
          </a:bodyPr>
          <a:lstStyle/>
          <a:p>
            <a:pPr algn="ctr"/>
            <a:r>
              <a:rPr lang="en-US" sz="2400" dirty="0" err="1" smtClean="0"/>
              <a:t>Kellechakl</a:t>
            </a:r>
            <a:endParaRPr lang="en-US" sz="2400" dirty="0" smtClean="0"/>
          </a:p>
          <a:p>
            <a:pPr algn="ctr"/>
            <a:r>
              <a:rPr lang="en-US" sz="2400" dirty="0" smtClean="0"/>
              <a:t>&lt;1 knots, mph</a:t>
            </a:r>
          </a:p>
          <a:p>
            <a:pPr algn="ctr"/>
            <a:r>
              <a:rPr lang="en-US" sz="2400" dirty="0" smtClean="0"/>
              <a:t>&lt;0.3 m/s</a:t>
            </a:r>
          </a:p>
        </p:txBody>
      </p:sp>
      <p:sp>
        <p:nvSpPr>
          <p:cNvPr id="19" name="TextBox 18"/>
          <p:cNvSpPr txBox="1"/>
          <p:nvPr/>
        </p:nvSpPr>
        <p:spPr>
          <a:xfrm>
            <a:off x="4987186" y="4484969"/>
            <a:ext cx="1989647" cy="1569660"/>
          </a:xfrm>
          <a:prstGeom prst="rect">
            <a:avLst/>
          </a:prstGeom>
          <a:noFill/>
        </p:spPr>
        <p:txBody>
          <a:bodyPr wrap="none" rtlCol="0">
            <a:spAutoFit/>
          </a:bodyPr>
          <a:lstStyle/>
          <a:p>
            <a:pPr algn="ctr"/>
            <a:r>
              <a:rPr lang="en-US" sz="2400" dirty="0" err="1" smtClean="0"/>
              <a:t>Mechecheluut</a:t>
            </a:r>
            <a:endParaRPr lang="en-US" sz="2400" dirty="0" smtClean="0"/>
          </a:p>
          <a:p>
            <a:pPr algn="ctr"/>
            <a:r>
              <a:rPr lang="en-US" sz="2400" dirty="0" smtClean="0"/>
              <a:t>7-10 knots</a:t>
            </a:r>
          </a:p>
          <a:p>
            <a:pPr algn="ctr"/>
            <a:r>
              <a:rPr lang="en-US" sz="2400" dirty="0" smtClean="0"/>
              <a:t>8-12 mph</a:t>
            </a:r>
          </a:p>
          <a:p>
            <a:pPr algn="ctr"/>
            <a:r>
              <a:rPr lang="en-US" sz="2400" dirty="0" smtClean="0"/>
              <a:t>3.3-5.5 m/s</a:t>
            </a:r>
          </a:p>
        </p:txBody>
      </p:sp>
      <p:sp>
        <p:nvSpPr>
          <p:cNvPr id="20" name="TextBox 19"/>
          <p:cNvSpPr txBox="1"/>
          <p:nvPr/>
        </p:nvSpPr>
        <p:spPr>
          <a:xfrm>
            <a:off x="7058341" y="4484969"/>
            <a:ext cx="1913281" cy="1569660"/>
          </a:xfrm>
          <a:prstGeom prst="rect">
            <a:avLst/>
          </a:prstGeom>
          <a:noFill/>
        </p:spPr>
        <p:txBody>
          <a:bodyPr wrap="none" rtlCol="0">
            <a:spAutoFit/>
          </a:bodyPr>
          <a:lstStyle/>
          <a:p>
            <a:pPr algn="ctr"/>
            <a:r>
              <a:rPr lang="en-US" sz="2400" dirty="0" err="1" smtClean="0"/>
              <a:t>Meses</a:t>
            </a:r>
            <a:r>
              <a:rPr lang="en-US" sz="2400" dirty="0" smtClean="0"/>
              <a:t> a </a:t>
            </a:r>
            <a:r>
              <a:rPr lang="en-US" sz="2400" dirty="0" err="1" smtClean="0"/>
              <a:t>eolt</a:t>
            </a:r>
            <a:endParaRPr lang="en-US" sz="2400" dirty="0" smtClean="0"/>
          </a:p>
          <a:p>
            <a:pPr algn="ctr"/>
            <a:r>
              <a:rPr lang="en-US" sz="2400" dirty="0" smtClean="0"/>
              <a:t>22-27 knots</a:t>
            </a:r>
          </a:p>
          <a:p>
            <a:pPr algn="ctr"/>
            <a:r>
              <a:rPr lang="en-US" sz="2400" dirty="0" smtClean="0"/>
              <a:t>25-30 mph</a:t>
            </a:r>
          </a:p>
          <a:p>
            <a:pPr algn="ctr"/>
            <a:r>
              <a:rPr lang="en-US" sz="2400" dirty="0" smtClean="0"/>
              <a:t>10.8-13.9 m/s</a:t>
            </a:r>
          </a:p>
        </p:txBody>
      </p:sp>
      <p:sp>
        <p:nvSpPr>
          <p:cNvPr id="21" name="TextBox 20"/>
          <p:cNvSpPr txBox="1"/>
          <p:nvPr/>
        </p:nvSpPr>
        <p:spPr>
          <a:xfrm>
            <a:off x="9105567" y="4484969"/>
            <a:ext cx="2196435" cy="1569660"/>
          </a:xfrm>
          <a:prstGeom prst="rect">
            <a:avLst/>
          </a:prstGeom>
          <a:noFill/>
        </p:spPr>
        <p:txBody>
          <a:bodyPr wrap="none" rtlCol="0">
            <a:spAutoFit/>
          </a:bodyPr>
          <a:lstStyle/>
          <a:p>
            <a:pPr algn="ctr"/>
            <a:r>
              <a:rPr lang="en-US" sz="2400" dirty="0" err="1" smtClean="0"/>
              <a:t>Mesisiich</a:t>
            </a:r>
            <a:r>
              <a:rPr lang="en-US" sz="2400" dirty="0" smtClean="0"/>
              <a:t> el </a:t>
            </a:r>
            <a:r>
              <a:rPr lang="en-US" sz="2400" dirty="0" err="1" smtClean="0"/>
              <a:t>eolt</a:t>
            </a:r>
            <a:endParaRPr lang="en-US" sz="2400" dirty="0" smtClean="0"/>
          </a:p>
          <a:p>
            <a:pPr algn="ctr"/>
            <a:r>
              <a:rPr lang="en-US" sz="2400" dirty="0" smtClean="0"/>
              <a:t>48-55 knots</a:t>
            </a:r>
          </a:p>
          <a:p>
            <a:pPr algn="ctr"/>
            <a:r>
              <a:rPr lang="en-US" sz="2400" dirty="0" smtClean="0"/>
              <a:t>55-63 mph</a:t>
            </a:r>
          </a:p>
          <a:p>
            <a:pPr algn="ctr"/>
            <a:r>
              <a:rPr lang="en-US" sz="2400" dirty="0" smtClean="0"/>
              <a:t>24.5-28.4 m/s</a:t>
            </a:r>
          </a:p>
        </p:txBody>
      </p:sp>
      <p:sp>
        <p:nvSpPr>
          <p:cNvPr id="9" name="TextBox 8"/>
          <p:cNvSpPr txBox="1"/>
          <p:nvPr/>
        </p:nvSpPr>
        <p:spPr>
          <a:xfrm>
            <a:off x="3131784" y="6047021"/>
            <a:ext cx="7106625" cy="400110"/>
          </a:xfrm>
          <a:prstGeom prst="rect">
            <a:avLst/>
          </a:prstGeom>
          <a:noFill/>
        </p:spPr>
        <p:txBody>
          <a:bodyPr wrap="none" rtlCol="0">
            <a:spAutoFit/>
          </a:bodyPr>
          <a:lstStyle/>
          <a:p>
            <a:r>
              <a:rPr lang="en-US" sz="2000" dirty="0" smtClean="0"/>
              <a:t>The numbers show the strength of the winds in the different units.</a:t>
            </a:r>
            <a:endParaRPr lang="en-US" sz="2000" dirty="0"/>
          </a:p>
        </p:txBody>
      </p:sp>
      <p:sp>
        <p:nvSpPr>
          <p:cNvPr id="14" name="TextBox 13"/>
          <p:cNvSpPr txBox="1"/>
          <p:nvPr/>
        </p:nvSpPr>
        <p:spPr>
          <a:xfrm>
            <a:off x="4617720" y="6549390"/>
            <a:ext cx="3059812" cy="307777"/>
          </a:xfrm>
          <a:prstGeom prst="rect">
            <a:avLst/>
          </a:prstGeom>
          <a:noFill/>
        </p:spPr>
        <p:txBody>
          <a:bodyPr wrap="none" rtlCol="0">
            <a:spAutoFit/>
          </a:bodyPr>
          <a:lstStyle/>
          <a:p>
            <a:r>
              <a:rPr lang="en-US" sz="1400" dirty="0" smtClean="0"/>
              <a:t>©2022 Coral Reef Research Foundation</a:t>
            </a:r>
            <a:endParaRPr lang="en-US" sz="1400" dirty="0"/>
          </a:p>
        </p:txBody>
      </p:sp>
    </p:spTree>
    <p:extLst>
      <p:ext uri="{BB962C8B-B14F-4D97-AF65-F5344CB8AC3E}">
        <p14:creationId xmlns:p14="http://schemas.microsoft.com/office/powerpoint/2010/main" val="11951952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tretch>
            <a:fillRect/>
          </a:stretch>
        </p:blipFill>
        <p:spPr>
          <a:xfrm>
            <a:off x="8329998" y="3101973"/>
            <a:ext cx="3717994" cy="3584146"/>
          </a:xfrm>
          <a:prstGeom prst="rect">
            <a:avLst/>
          </a:prstGeom>
        </p:spPr>
      </p:pic>
      <p:sp>
        <p:nvSpPr>
          <p:cNvPr id="2" name="Title 1"/>
          <p:cNvSpPr>
            <a:spLocks noGrp="1"/>
          </p:cNvSpPr>
          <p:nvPr>
            <p:ph type="title"/>
          </p:nvPr>
        </p:nvSpPr>
        <p:spPr>
          <a:xfrm>
            <a:off x="838200" y="170815"/>
            <a:ext cx="10515600" cy="1325563"/>
          </a:xfrm>
        </p:spPr>
        <p:txBody>
          <a:bodyPr>
            <a:normAutofit/>
          </a:bodyPr>
          <a:lstStyle/>
          <a:p>
            <a:r>
              <a:rPr lang="en-US" sz="3600" dirty="0" smtClean="0"/>
              <a:t>Weather Variables: Wind</a:t>
            </a:r>
            <a:endParaRPr lang="en-US" sz="3600" dirty="0"/>
          </a:p>
        </p:txBody>
      </p:sp>
      <p:pic>
        <p:nvPicPr>
          <p:cNvPr id="10" name="Picture 9"/>
          <p:cNvPicPr>
            <a:picLocks noChangeAspect="1"/>
          </p:cNvPicPr>
          <p:nvPr/>
        </p:nvPicPr>
        <p:blipFill>
          <a:blip r:embed="rId4" cstate="print"/>
          <a:stretch>
            <a:fillRect/>
          </a:stretch>
        </p:blipFill>
        <p:spPr>
          <a:xfrm>
            <a:off x="4937034" y="2472856"/>
            <a:ext cx="2492466" cy="3731237"/>
          </a:xfrm>
          <a:prstGeom prst="rect">
            <a:avLst/>
          </a:prstGeom>
        </p:spPr>
      </p:pic>
      <p:sp>
        <p:nvSpPr>
          <p:cNvPr id="11" name="TextBox 10"/>
          <p:cNvSpPr txBox="1"/>
          <p:nvPr/>
        </p:nvSpPr>
        <p:spPr>
          <a:xfrm>
            <a:off x="4643669" y="5997728"/>
            <a:ext cx="1542923" cy="461665"/>
          </a:xfrm>
          <a:prstGeom prst="rect">
            <a:avLst/>
          </a:prstGeom>
          <a:noFill/>
        </p:spPr>
        <p:txBody>
          <a:bodyPr wrap="none" rtlCol="0">
            <a:spAutoFit/>
          </a:bodyPr>
          <a:lstStyle/>
          <a:p>
            <a:r>
              <a:rPr lang="en-US" sz="2400" dirty="0" smtClean="0"/>
              <a:t>Wind Vane</a:t>
            </a:r>
            <a:endParaRPr lang="en-US" sz="2400" dirty="0"/>
          </a:p>
        </p:txBody>
      </p:sp>
      <p:sp>
        <p:nvSpPr>
          <p:cNvPr id="12" name="TextBox 11"/>
          <p:cNvSpPr txBox="1"/>
          <p:nvPr/>
        </p:nvSpPr>
        <p:spPr>
          <a:xfrm>
            <a:off x="8474006" y="6329198"/>
            <a:ext cx="3429978" cy="461665"/>
          </a:xfrm>
          <a:prstGeom prst="rect">
            <a:avLst/>
          </a:prstGeom>
          <a:noFill/>
        </p:spPr>
        <p:txBody>
          <a:bodyPr wrap="none" rtlCol="0">
            <a:spAutoFit/>
          </a:bodyPr>
          <a:lstStyle/>
          <a:p>
            <a:r>
              <a:rPr lang="en-US" sz="2400" dirty="0" smtClean="0"/>
              <a:t>Wind monitor (combined)</a:t>
            </a:r>
            <a:endParaRPr lang="en-US" sz="2400" dirty="0"/>
          </a:p>
        </p:txBody>
      </p:sp>
      <p:pic>
        <p:nvPicPr>
          <p:cNvPr id="4" name="Picture 3"/>
          <p:cNvPicPr>
            <a:picLocks noChangeAspect="1"/>
          </p:cNvPicPr>
          <p:nvPr/>
        </p:nvPicPr>
        <p:blipFill>
          <a:blip r:embed="rId5" cstate="print"/>
          <a:stretch>
            <a:fillRect/>
          </a:stretch>
        </p:blipFill>
        <p:spPr>
          <a:xfrm>
            <a:off x="5468620" y="-821848"/>
            <a:ext cx="2921000" cy="2921000"/>
          </a:xfrm>
          <a:prstGeom prst="rect">
            <a:avLst/>
          </a:prstGeom>
        </p:spPr>
      </p:pic>
      <p:sp>
        <p:nvSpPr>
          <p:cNvPr id="3" name="Content Placeholder 2"/>
          <p:cNvSpPr>
            <a:spLocks noGrp="1"/>
          </p:cNvSpPr>
          <p:nvPr>
            <p:ph idx="1"/>
          </p:nvPr>
        </p:nvSpPr>
        <p:spPr>
          <a:xfrm>
            <a:off x="228600" y="1252798"/>
            <a:ext cx="10515600" cy="4351338"/>
          </a:xfrm>
        </p:spPr>
        <p:txBody>
          <a:bodyPr>
            <a:normAutofit/>
          </a:bodyPr>
          <a:lstStyle/>
          <a:p>
            <a:pPr lvl="1"/>
            <a:r>
              <a:rPr lang="en-US" sz="2800" dirty="0" err="1" smtClean="0"/>
              <a:t>Deruchellel</a:t>
            </a:r>
            <a:r>
              <a:rPr lang="en-US" sz="2800" dirty="0" smtClean="0"/>
              <a:t> a </a:t>
            </a:r>
            <a:r>
              <a:rPr lang="en-US" sz="2800" dirty="0" err="1" smtClean="0"/>
              <a:t>eolt</a:t>
            </a:r>
            <a:r>
              <a:rPr lang="en-US" sz="2800" dirty="0" smtClean="0"/>
              <a:t> a </a:t>
            </a:r>
            <a:r>
              <a:rPr lang="en-US" sz="2800" dirty="0" err="1" smtClean="0"/>
              <a:t>ochotii</a:t>
            </a:r>
            <a:r>
              <a:rPr lang="en-US" sz="2800" dirty="0" smtClean="0"/>
              <a:t> </a:t>
            </a:r>
            <a:r>
              <a:rPr lang="en-US" sz="2800" dirty="0" err="1" smtClean="0"/>
              <a:t>kmo</a:t>
            </a:r>
            <a:r>
              <a:rPr lang="en-US" sz="2800" dirty="0" smtClean="0"/>
              <a:t> </a:t>
            </a:r>
            <a:r>
              <a:rPr lang="en-US" sz="2800" dirty="0" err="1" smtClean="0"/>
              <a:t>ngarker</a:t>
            </a:r>
            <a:r>
              <a:rPr lang="en-US" sz="2800" dirty="0" smtClean="0"/>
              <a:t> el </a:t>
            </a:r>
            <a:r>
              <a:rPr lang="en-US" sz="2800" dirty="0" err="1" smtClean="0"/>
              <a:t>mei</a:t>
            </a:r>
            <a:r>
              <a:rPr lang="en-US" sz="2800" dirty="0" smtClean="0"/>
              <a:t>.</a:t>
            </a:r>
          </a:p>
          <a:p>
            <a:pPr lvl="2"/>
            <a:r>
              <a:rPr lang="en-US" sz="2400" dirty="0" err="1" smtClean="0"/>
              <a:t>Eolt</a:t>
            </a:r>
            <a:r>
              <a:rPr lang="en-US" sz="2400" dirty="0" smtClean="0"/>
              <a:t> </a:t>
            </a:r>
            <a:r>
              <a:rPr lang="en-US" sz="2400" dirty="0" err="1" smtClean="0"/>
              <a:t>er</a:t>
            </a:r>
            <a:r>
              <a:rPr lang="en-US" sz="2400" dirty="0" smtClean="0"/>
              <a:t> </a:t>
            </a:r>
            <a:r>
              <a:rPr lang="en-US" sz="2400" dirty="0" err="1" smtClean="0"/>
              <a:t>Ongos</a:t>
            </a:r>
            <a:r>
              <a:rPr lang="en-US" sz="2400" dirty="0" smtClean="0"/>
              <a:t> a </a:t>
            </a:r>
            <a:r>
              <a:rPr lang="en-US" sz="2400" dirty="0" err="1" smtClean="0"/>
              <a:t>ngar</a:t>
            </a:r>
            <a:r>
              <a:rPr lang="en-US" sz="2400" dirty="0" smtClean="0"/>
              <a:t> </a:t>
            </a:r>
            <a:r>
              <a:rPr lang="en-US" sz="2400" dirty="0" err="1" smtClean="0"/>
              <a:t>er</a:t>
            </a:r>
            <a:r>
              <a:rPr lang="en-US" sz="2400" dirty="0" smtClean="0"/>
              <a:t> a </a:t>
            </a:r>
            <a:r>
              <a:rPr lang="en-US" sz="2400" dirty="0" err="1" smtClean="0"/>
              <a:t>Ongos</a:t>
            </a:r>
            <a:r>
              <a:rPr lang="en-US" sz="2400" dirty="0" smtClean="0"/>
              <a:t> el </a:t>
            </a:r>
            <a:r>
              <a:rPr lang="en-US" sz="2400" dirty="0" err="1" smtClean="0"/>
              <a:t>merael</a:t>
            </a:r>
            <a:r>
              <a:rPr lang="en-US" sz="2400" dirty="0" smtClean="0"/>
              <a:t> </a:t>
            </a:r>
            <a:r>
              <a:rPr lang="en-US" sz="2400" dirty="0" err="1" smtClean="0"/>
              <a:t>mor</a:t>
            </a:r>
            <a:r>
              <a:rPr lang="en-US" sz="2400" dirty="0" smtClean="0"/>
              <a:t> </a:t>
            </a:r>
            <a:r>
              <a:rPr lang="en-US" sz="2400" dirty="0" err="1" smtClean="0"/>
              <a:t>er</a:t>
            </a:r>
            <a:r>
              <a:rPr lang="en-US" sz="2400" dirty="0" smtClean="0"/>
              <a:t> a </a:t>
            </a:r>
            <a:r>
              <a:rPr lang="en-US" sz="2400" dirty="0" err="1" smtClean="0"/>
              <a:t>Ngebard</a:t>
            </a:r>
            <a:r>
              <a:rPr lang="en-US" sz="2400" dirty="0" smtClean="0"/>
              <a:t>.</a:t>
            </a:r>
          </a:p>
          <a:p>
            <a:pPr lvl="1"/>
            <a:r>
              <a:rPr lang="en-US" sz="2800" dirty="0" err="1" smtClean="0"/>
              <a:t>Deruchellel</a:t>
            </a:r>
            <a:r>
              <a:rPr lang="en-US" sz="2800" dirty="0" smtClean="0"/>
              <a:t> a </a:t>
            </a:r>
            <a:r>
              <a:rPr lang="en-US" sz="2800" dirty="0" err="1" smtClean="0"/>
              <a:t>eolt</a:t>
            </a:r>
            <a:r>
              <a:rPr lang="en-US" sz="2800" dirty="0" smtClean="0"/>
              <a:t> a </a:t>
            </a:r>
            <a:r>
              <a:rPr lang="en-US" sz="2800" dirty="0" err="1" smtClean="0"/>
              <a:t>doluk</a:t>
            </a:r>
            <a:r>
              <a:rPr lang="en-US" sz="2800" dirty="0" smtClean="0"/>
              <a:t> </a:t>
            </a:r>
            <a:r>
              <a:rPr lang="en-US" sz="2800" dirty="0" err="1" smtClean="0"/>
              <a:t>er</a:t>
            </a:r>
            <a:r>
              <a:rPr lang="en-US" sz="2800" dirty="0" smtClean="0"/>
              <a:t> </a:t>
            </a:r>
            <a:r>
              <a:rPr lang="en-US" sz="2800" dirty="0" err="1" smtClean="0"/>
              <a:t>ngii</a:t>
            </a:r>
            <a:r>
              <a:rPr lang="en-US" sz="2800" dirty="0" smtClean="0"/>
              <a:t> </a:t>
            </a:r>
            <a:r>
              <a:rPr lang="en-US" sz="2800" dirty="0" err="1" smtClean="0"/>
              <a:t>lolab</a:t>
            </a:r>
            <a:r>
              <a:rPr lang="en-US" sz="2800" dirty="0" smtClean="0"/>
              <a:t> a </a:t>
            </a:r>
            <a:r>
              <a:rPr lang="en-US" sz="2800" dirty="0" err="1" smtClean="0"/>
              <a:t>keldei</a:t>
            </a:r>
            <a:r>
              <a:rPr lang="en-US" sz="2800" dirty="0" smtClean="0"/>
              <a:t> el </a:t>
            </a:r>
            <a:r>
              <a:rPr lang="en-US" sz="2800" dirty="0" err="1" smtClean="0"/>
              <a:t>dongu</a:t>
            </a:r>
            <a:r>
              <a:rPr lang="en-US" sz="2800" dirty="0" smtClean="0"/>
              <a:t>: wind vane, flags and wind socks.</a:t>
            </a:r>
          </a:p>
          <a:p>
            <a:pPr lvl="1"/>
            <a:endParaRPr lang="en-US" sz="2800" dirty="0" smtClean="0"/>
          </a:p>
          <a:p>
            <a:pPr lvl="2"/>
            <a:endParaRPr lang="en-US" sz="2400" dirty="0"/>
          </a:p>
        </p:txBody>
      </p:sp>
      <p:pic>
        <p:nvPicPr>
          <p:cNvPr id="5" name="Picture 4"/>
          <p:cNvPicPr>
            <a:picLocks noChangeAspect="1"/>
          </p:cNvPicPr>
          <p:nvPr/>
        </p:nvPicPr>
        <p:blipFill>
          <a:blip r:embed="rId6" cstate="print"/>
          <a:stretch>
            <a:fillRect/>
          </a:stretch>
        </p:blipFill>
        <p:spPr>
          <a:xfrm>
            <a:off x="631734" y="3237547"/>
            <a:ext cx="2857500" cy="2143125"/>
          </a:xfrm>
          <a:prstGeom prst="rect">
            <a:avLst/>
          </a:prstGeom>
        </p:spPr>
      </p:pic>
      <p:sp>
        <p:nvSpPr>
          <p:cNvPr id="6" name="TextBox 5"/>
          <p:cNvSpPr txBox="1"/>
          <p:nvPr/>
        </p:nvSpPr>
        <p:spPr>
          <a:xfrm>
            <a:off x="1429937" y="5412669"/>
            <a:ext cx="1473480" cy="461665"/>
          </a:xfrm>
          <a:prstGeom prst="rect">
            <a:avLst/>
          </a:prstGeom>
          <a:noFill/>
        </p:spPr>
        <p:txBody>
          <a:bodyPr wrap="none" rtlCol="0">
            <a:spAutoFit/>
          </a:bodyPr>
          <a:lstStyle/>
          <a:p>
            <a:r>
              <a:rPr lang="en-US" sz="2400" dirty="0" smtClean="0"/>
              <a:t>Wind sock</a:t>
            </a:r>
            <a:endParaRPr lang="en-US" sz="2400" dirty="0"/>
          </a:p>
        </p:txBody>
      </p:sp>
      <p:sp>
        <p:nvSpPr>
          <p:cNvPr id="13" name="TextBox 12"/>
          <p:cNvSpPr txBox="1"/>
          <p:nvPr/>
        </p:nvSpPr>
        <p:spPr>
          <a:xfrm>
            <a:off x="4617720" y="6549390"/>
            <a:ext cx="3059812" cy="307777"/>
          </a:xfrm>
          <a:prstGeom prst="rect">
            <a:avLst/>
          </a:prstGeom>
          <a:noFill/>
        </p:spPr>
        <p:txBody>
          <a:bodyPr wrap="none" rtlCol="0">
            <a:spAutoFit/>
          </a:bodyPr>
          <a:lstStyle/>
          <a:p>
            <a:r>
              <a:rPr lang="en-US" sz="1400" dirty="0" smtClean="0"/>
              <a:t>©2022 Coral Reef Research Foundation</a:t>
            </a:r>
            <a:endParaRPr lang="en-US" sz="1400" dirty="0"/>
          </a:p>
        </p:txBody>
      </p:sp>
    </p:spTree>
    <p:extLst>
      <p:ext uri="{BB962C8B-B14F-4D97-AF65-F5344CB8AC3E}">
        <p14:creationId xmlns:p14="http://schemas.microsoft.com/office/powerpoint/2010/main" val="5580829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2" name="Group 11"/>
          <p:cNvGrpSpPr/>
          <p:nvPr/>
        </p:nvGrpSpPr>
        <p:grpSpPr>
          <a:xfrm>
            <a:off x="5680701" y="637790"/>
            <a:ext cx="6294621" cy="5582417"/>
            <a:chOff x="5680701" y="637790"/>
            <a:chExt cx="6294621" cy="5582417"/>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3985" r="13290"/>
            <a:stretch/>
          </p:blipFill>
          <p:spPr>
            <a:xfrm>
              <a:off x="5680701" y="637790"/>
              <a:ext cx="6294621" cy="5582417"/>
            </a:xfrm>
            <a:prstGeom prst="rect">
              <a:avLst/>
            </a:prstGeom>
          </p:spPr>
        </p:pic>
        <p:sp>
          <p:nvSpPr>
            <p:cNvPr id="9" name="Oval 8"/>
            <p:cNvSpPr/>
            <p:nvPr/>
          </p:nvSpPr>
          <p:spPr>
            <a:xfrm>
              <a:off x="8687702" y="3069299"/>
              <a:ext cx="408421" cy="5028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rot="16200000">
            <a:off x="-2834798" y="2777648"/>
            <a:ext cx="6858000" cy="1325563"/>
          </a:xfrm>
        </p:spPr>
        <p:txBody>
          <a:bodyPr>
            <a:normAutofit/>
          </a:bodyPr>
          <a:lstStyle/>
          <a:p>
            <a:pPr algn="ctr"/>
            <a:r>
              <a:rPr lang="en-US" sz="3600" dirty="0" smtClean="0">
                <a:solidFill>
                  <a:schemeClr val="bg1"/>
                </a:solidFill>
              </a:rPr>
              <a:t>Wind Direction: Trade Winds (October – May)</a:t>
            </a:r>
            <a:endParaRPr lang="en-US" sz="3600" dirty="0">
              <a:solidFill>
                <a:schemeClr val="bg1"/>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2555" y="-1"/>
            <a:ext cx="3983525" cy="6858000"/>
          </a:xfrm>
          <a:prstGeom prst="rect">
            <a:avLst/>
          </a:prstGeom>
        </p:spPr>
      </p:pic>
      <p:sp>
        <p:nvSpPr>
          <p:cNvPr id="3" name="Down Arrow 2"/>
          <p:cNvSpPr/>
          <p:nvPr/>
        </p:nvSpPr>
        <p:spPr>
          <a:xfrm rot="2688534">
            <a:off x="4333898" y="678845"/>
            <a:ext cx="1262628" cy="3581400"/>
          </a:xfrm>
          <a:prstGeom prst="down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NE</a:t>
            </a:r>
            <a:endParaRPr lang="en-US" sz="2800" dirty="0"/>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3402" y="0"/>
            <a:ext cx="2049162" cy="2125980"/>
          </a:xfrm>
          <a:prstGeom prst="rect">
            <a:avLst/>
          </a:prstGeom>
        </p:spPr>
      </p:pic>
      <p:sp>
        <p:nvSpPr>
          <p:cNvPr id="10" name="TextBox 9"/>
          <p:cNvSpPr txBox="1"/>
          <p:nvPr/>
        </p:nvSpPr>
        <p:spPr>
          <a:xfrm>
            <a:off x="5466080" y="6550222"/>
            <a:ext cx="3059812" cy="307777"/>
          </a:xfrm>
          <a:prstGeom prst="rect">
            <a:avLst/>
          </a:prstGeom>
          <a:noFill/>
        </p:spPr>
        <p:txBody>
          <a:bodyPr wrap="none" rtlCol="0">
            <a:spAutoFit/>
          </a:bodyPr>
          <a:lstStyle/>
          <a:p>
            <a:r>
              <a:rPr lang="en-US" sz="1400" dirty="0" smtClean="0">
                <a:solidFill>
                  <a:schemeClr val="bg1"/>
                </a:solidFill>
              </a:rPr>
              <a:t>©2022 Coral Reef Research Foundation</a:t>
            </a:r>
            <a:endParaRPr lang="en-US" sz="1400" dirty="0">
              <a:solidFill>
                <a:schemeClr val="bg1"/>
              </a:solidFill>
            </a:endParaRPr>
          </a:p>
        </p:txBody>
      </p:sp>
    </p:spTree>
    <p:extLst>
      <p:ext uri="{BB962C8B-B14F-4D97-AF65-F5344CB8AC3E}">
        <p14:creationId xmlns:p14="http://schemas.microsoft.com/office/powerpoint/2010/main" val="315311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811938" y="2743358"/>
            <a:ext cx="6858000" cy="1325563"/>
          </a:xfrm>
        </p:spPr>
        <p:txBody>
          <a:bodyPr>
            <a:normAutofit/>
          </a:bodyPr>
          <a:lstStyle/>
          <a:p>
            <a:pPr algn="ctr"/>
            <a:r>
              <a:rPr lang="en-US" sz="3600" dirty="0" smtClean="0">
                <a:solidFill>
                  <a:schemeClr val="bg1"/>
                </a:solidFill>
              </a:rPr>
              <a:t>Wind Direction: Monsoon        (June–October)</a:t>
            </a:r>
            <a:endParaRPr lang="en-US" sz="36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2555" y="-1"/>
            <a:ext cx="3983525" cy="6858000"/>
          </a:xfrm>
          <a:prstGeom prst="rect">
            <a:avLst/>
          </a:prstGeom>
        </p:spPr>
      </p:pic>
      <p:sp>
        <p:nvSpPr>
          <p:cNvPr id="6" name="Down Arrow 5"/>
          <p:cNvSpPr/>
          <p:nvPr/>
        </p:nvSpPr>
        <p:spPr>
          <a:xfrm rot="13787836">
            <a:off x="1738071" y="3452097"/>
            <a:ext cx="1262628" cy="3581400"/>
          </a:xfrm>
          <a:prstGeom prst="down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SW</a:t>
            </a:r>
            <a:endParaRPr lang="en-US" sz="2400" dirty="0"/>
          </a:p>
        </p:txBody>
      </p:sp>
      <p:grpSp>
        <p:nvGrpSpPr>
          <p:cNvPr id="10" name="Group 9"/>
          <p:cNvGrpSpPr/>
          <p:nvPr/>
        </p:nvGrpSpPr>
        <p:grpSpPr>
          <a:xfrm>
            <a:off x="5680701" y="637790"/>
            <a:ext cx="6294621" cy="5582417"/>
            <a:chOff x="5680701" y="637790"/>
            <a:chExt cx="6294621" cy="5582417"/>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985" r="13290"/>
            <a:stretch/>
          </p:blipFill>
          <p:spPr>
            <a:xfrm>
              <a:off x="5680701" y="637790"/>
              <a:ext cx="6294621" cy="5582417"/>
            </a:xfrm>
            <a:prstGeom prst="rect">
              <a:avLst/>
            </a:prstGeom>
          </p:spPr>
        </p:pic>
        <p:sp>
          <p:nvSpPr>
            <p:cNvPr id="12" name="Oval 11"/>
            <p:cNvSpPr/>
            <p:nvPr/>
          </p:nvSpPr>
          <p:spPr>
            <a:xfrm>
              <a:off x="8687702" y="3069299"/>
              <a:ext cx="408421" cy="5028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3402" y="0"/>
            <a:ext cx="2049162" cy="2125980"/>
          </a:xfrm>
          <a:prstGeom prst="rect">
            <a:avLst/>
          </a:prstGeom>
        </p:spPr>
      </p:pic>
      <p:sp>
        <p:nvSpPr>
          <p:cNvPr id="9" name="TextBox 8"/>
          <p:cNvSpPr txBox="1"/>
          <p:nvPr/>
        </p:nvSpPr>
        <p:spPr>
          <a:xfrm>
            <a:off x="5474970" y="6549390"/>
            <a:ext cx="3059812" cy="307777"/>
          </a:xfrm>
          <a:prstGeom prst="rect">
            <a:avLst/>
          </a:prstGeom>
          <a:noFill/>
        </p:spPr>
        <p:txBody>
          <a:bodyPr wrap="none" rtlCol="0">
            <a:spAutoFit/>
          </a:bodyPr>
          <a:lstStyle/>
          <a:p>
            <a:r>
              <a:rPr lang="en-US" sz="1400" dirty="0" smtClean="0">
                <a:solidFill>
                  <a:schemeClr val="bg1"/>
                </a:solidFill>
              </a:rPr>
              <a:t>©2022 Coral Reef Research Foundation</a:t>
            </a:r>
            <a:endParaRPr lang="en-US" sz="1400" dirty="0">
              <a:solidFill>
                <a:schemeClr val="bg1"/>
              </a:solidFill>
            </a:endParaRPr>
          </a:p>
        </p:txBody>
      </p:sp>
    </p:spTree>
    <p:extLst>
      <p:ext uri="{BB962C8B-B14F-4D97-AF65-F5344CB8AC3E}">
        <p14:creationId xmlns:p14="http://schemas.microsoft.com/office/powerpoint/2010/main" val="241459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1020" y="159385"/>
            <a:ext cx="10515600" cy="1325563"/>
          </a:xfrm>
        </p:spPr>
        <p:txBody>
          <a:bodyPr>
            <a:normAutofit/>
          </a:bodyPr>
          <a:lstStyle/>
          <a:p>
            <a:r>
              <a:rPr lang="en-US" sz="3600" dirty="0" smtClean="0"/>
              <a:t>Weather Variables: Precipitation</a:t>
            </a:r>
            <a:endParaRPr lang="en-US" sz="3600" dirty="0"/>
          </a:p>
        </p:txBody>
      </p:sp>
      <p:sp>
        <p:nvSpPr>
          <p:cNvPr id="3" name="Content Placeholder 2"/>
          <p:cNvSpPr>
            <a:spLocks noGrp="1"/>
          </p:cNvSpPr>
          <p:nvPr>
            <p:ph idx="1"/>
          </p:nvPr>
        </p:nvSpPr>
        <p:spPr>
          <a:xfrm>
            <a:off x="282575" y="1484948"/>
            <a:ext cx="9436100" cy="4351338"/>
          </a:xfrm>
        </p:spPr>
        <p:txBody>
          <a:bodyPr>
            <a:normAutofit/>
          </a:bodyPr>
          <a:lstStyle/>
          <a:p>
            <a:pPr lvl="1"/>
            <a:r>
              <a:rPr lang="en-US" sz="2800" dirty="0" err="1" smtClean="0"/>
              <a:t>Ralm</a:t>
            </a:r>
            <a:r>
              <a:rPr lang="en-US" sz="2800" dirty="0" smtClean="0"/>
              <a:t> me a </a:t>
            </a:r>
            <a:r>
              <a:rPr lang="en-US" sz="2800" dirty="0" err="1" smtClean="0"/>
              <a:t>lechub</a:t>
            </a:r>
            <a:r>
              <a:rPr lang="en-US" sz="2800" dirty="0" smtClean="0"/>
              <a:t> eng </a:t>
            </a:r>
            <a:r>
              <a:rPr lang="en-US" sz="2800" dirty="0" err="1" smtClean="0"/>
              <a:t>kori</a:t>
            </a:r>
            <a:r>
              <a:rPr lang="en-US" sz="2800" dirty="0" smtClean="0"/>
              <a:t> el </a:t>
            </a:r>
            <a:r>
              <a:rPr lang="en-US" sz="2800" dirty="0" err="1" smtClean="0"/>
              <a:t>obeob</a:t>
            </a:r>
            <a:r>
              <a:rPr lang="en-US" sz="2800" dirty="0" smtClean="0"/>
              <a:t> </a:t>
            </a:r>
            <a:r>
              <a:rPr lang="en-US" sz="2800" dirty="0" err="1" smtClean="0"/>
              <a:t>er</a:t>
            </a:r>
            <a:r>
              <a:rPr lang="en-US" sz="2800" dirty="0" smtClean="0"/>
              <a:t> a </a:t>
            </a:r>
            <a:r>
              <a:rPr lang="en-US" sz="2800" dirty="0" err="1" smtClean="0"/>
              <a:t>melidiul</a:t>
            </a:r>
            <a:r>
              <a:rPr lang="en-US" sz="2800" dirty="0" smtClean="0"/>
              <a:t> e </a:t>
            </a:r>
            <a:r>
              <a:rPr lang="en-US" sz="2800" dirty="0" err="1" smtClean="0"/>
              <a:t>ruebet</a:t>
            </a:r>
            <a:r>
              <a:rPr lang="en-US" sz="2800" dirty="0" smtClean="0"/>
              <a:t> el </a:t>
            </a:r>
            <a:r>
              <a:rPr lang="en-US" sz="2800" dirty="0" err="1" smtClean="0"/>
              <a:t>mei</a:t>
            </a:r>
            <a:r>
              <a:rPr lang="en-US" sz="2800" dirty="0" smtClean="0"/>
              <a:t> </a:t>
            </a:r>
            <a:r>
              <a:rPr lang="en-US" sz="2800" dirty="0" err="1" smtClean="0"/>
              <a:t>er</a:t>
            </a:r>
            <a:r>
              <a:rPr lang="en-US" sz="2800" dirty="0" smtClean="0"/>
              <a:t> a </a:t>
            </a:r>
            <a:r>
              <a:rPr lang="en-US" sz="2800" dirty="0" err="1" smtClean="0"/>
              <a:t>Beluulechad</a:t>
            </a:r>
            <a:r>
              <a:rPr lang="en-US" sz="2800" dirty="0" smtClean="0"/>
              <a:t>. </a:t>
            </a:r>
          </a:p>
          <a:p>
            <a:pPr lvl="1"/>
            <a:endParaRPr lang="en-US" sz="2800" dirty="0" smtClean="0"/>
          </a:p>
        </p:txBody>
      </p:sp>
      <p:pic>
        <p:nvPicPr>
          <p:cNvPr id="6" name="Picture 5"/>
          <p:cNvPicPr>
            <a:picLocks noChangeAspect="1"/>
          </p:cNvPicPr>
          <p:nvPr/>
        </p:nvPicPr>
        <p:blipFill>
          <a:blip r:embed="rId3" cstate="print"/>
          <a:stretch>
            <a:fillRect/>
          </a:stretch>
        </p:blipFill>
        <p:spPr>
          <a:xfrm>
            <a:off x="9544050" y="-365919"/>
            <a:ext cx="2647950" cy="2647950"/>
          </a:xfrm>
          <a:prstGeom prst="rect">
            <a:avLst/>
          </a:prstGeom>
        </p:spPr>
      </p:pic>
      <p:pic>
        <p:nvPicPr>
          <p:cNvPr id="13" name="Picture 12"/>
          <p:cNvPicPr>
            <a:picLocks noChangeAspect="1"/>
          </p:cNvPicPr>
          <p:nvPr/>
        </p:nvPicPr>
        <p:blipFill rotWithShape="1">
          <a:blip r:embed="rId4" cstate="print"/>
          <a:srcRect b="6245"/>
          <a:stretch/>
        </p:blipFill>
        <p:spPr>
          <a:xfrm>
            <a:off x="541020" y="2810511"/>
            <a:ext cx="6172200" cy="325056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1665" y="2807335"/>
            <a:ext cx="4276783" cy="2906048"/>
          </a:xfrm>
          <a:prstGeom prst="rect">
            <a:avLst/>
          </a:prstGeom>
        </p:spPr>
      </p:pic>
      <p:sp>
        <p:nvSpPr>
          <p:cNvPr id="14" name="TextBox 13"/>
          <p:cNvSpPr txBox="1"/>
          <p:nvPr/>
        </p:nvSpPr>
        <p:spPr>
          <a:xfrm>
            <a:off x="8698230" y="5896612"/>
            <a:ext cx="1131570" cy="523220"/>
          </a:xfrm>
          <a:prstGeom prst="rect">
            <a:avLst/>
          </a:prstGeom>
          <a:noFill/>
        </p:spPr>
        <p:txBody>
          <a:bodyPr wrap="square" rtlCol="0">
            <a:spAutoFit/>
          </a:bodyPr>
          <a:lstStyle/>
          <a:p>
            <a:r>
              <a:rPr lang="en-US" sz="2800" dirty="0" smtClean="0"/>
              <a:t>RAIN</a:t>
            </a:r>
            <a:endParaRPr lang="en-US" sz="2800" dirty="0"/>
          </a:p>
        </p:txBody>
      </p:sp>
      <p:sp>
        <p:nvSpPr>
          <p:cNvPr id="8" name="TextBox 7"/>
          <p:cNvSpPr txBox="1"/>
          <p:nvPr/>
        </p:nvSpPr>
        <p:spPr>
          <a:xfrm>
            <a:off x="4617720" y="6549390"/>
            <a:ext cx="3059812" cy="307777"/>
          </a:xfrm>
          <a:prstGeom prst="rect">
            <a:avLst/>
          </a:prstGeom>
          <a:noFill/>
        </p:spPr>
        <p:txBody>
          <a:bodyPr wrap="none" rtlCol="0">
            <a:spAutoFit/>
          </a:bodyPr>
          <a:lstStyle/>
          <a:p>
            <a:r>
              <a:rPr lang="en-US" sz="1400" dirty="0" smtClean="0"/>
              <a:t>©2022 Coral Reef Research Foundation</a:t>
            </a:r>
            <a:endParaRPr lang="en-US" sz="1400" dirty="0"/>
          </a:p>
        </p:txBody>
      </p:sp>
    </p:spTree>
    <p:extLst>
      <p:ext uri="{BB962C8B-B14F-4D97-AF65-F5344CB8AC3E}">
        <p14:creationId xmlns:p14="http://schemas.microsoft.com/office/powerpoint/2010/main" val="20971149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 y="125095"/>
            <a:ext cx="10515600" cy="1325563"/>
          </a:xfrm>
        </p:spPr>
        <p:txBody>
          <a:bodyPr>
            <a:normAutofit/>
          </a:bodyPr>
          <a:lstStyle/>
          <a:p>
            <a:r>
              <a:rPr lang="en-US" sz="3600" dirty="0" smtClean="0"/>
              <a:t>Contents of Presentation</a:t>
            </a:r>
            <a:endParaRPr lang="en-US" sz="3600" dirty="0"/>
          </a:p>
        </p:txBody>
      </p:sp>
      <p:sp>
        <p:nvSpPr>
          <p:cNvPr id="3" name="Content Placeholder 2"/>
          <p:cNvSpPr>
            <a:spLocks noGrp="1"/>
          </p:cNvSpPr>
          <p:nvPr>
            <p:ph idx="1"/>
          </p:nvPr>
        </p:nvSpPr>
        <p:spPr>
          <a:xfrm>
            <a:off x="501316" y="1219624"/>
            <a:ext cx="10515600" cy="5158505"/>
          </a:xfrm>
        </p:spPr>
        <p:txBody>
          <a:bodyPr>
            <a:normAutofit lnSpcReduction="10000"/>
          </a:bodyPr>
          <a:lstStyle/>
          <a:p>
            <a:r>
              <a:rPr lang="en-US" dirty="0" smtClean="0"/>
              <a:t>Palau and Orientation/Compass</a:t>
            </a:r>
          </a:p>
          <a:p>
            <a:r>
              <a:rPr lang="en-US" dirty="0" smtClean="0"/>
              <a:t>Weather &amp; Climate in Palau Description</a:t>
            </a:r>
          </a:p>
          <a:p>
            <a:pPr lvl="1"/>
            <a:r>
              <a:rPr lang="en-US" dirty="0" smtClean="0"/>
              <a:t>What kind of climate does Palau have?</a:t>
            </a:r>
          </a:p>
          <a:p>
            <a:pPr lvl="1"/>
            <a:r>
              <a:rPr lang="en-US" dirty="0" smtClean="0"/>
              <a:t>What kind of weather is common in Palau?</a:t>
            </a:r>
          </a:p>
          <a:p>
            <a:r>
              <a:rPr lang="en-US" dirty="0" smtClean="0"/>
              <a:t>Different weather stations in Palau</a:t>
            </a:r>
          </a:p>
          <a:p>
            <a:r>
              <a:rPr lang="en-US" dirty="0" smtClean="0"/>
              <a:t>Define weather and variables measured</a:t>
            </a:r>
          </a:p>
          <a:p>
            <a:pPr lvl="1"/>
            <a:r>
              <a:rPr lang="en-US" dirty="0" smtClean="0"/>
              <a:t>What is weather?</a:t>
            </a:r>
          </a:p>
          <a:p>
            <a:pPr lvl="1"/>
            <a:r>
              <a:rPr lang="en-US" dirty="0" smtClean="0"/>
              <a:t>Air temperature</a:t>
            </a:r>
          </a:p>
          <a:p>
            <a:pPr lvl="1"/>
            <a:r>
              <a:rPr lang="en-US" dirty="0" smtClean="0"/>
              <a:t>Wind speed and direction</a:t>
            </a:r>
          </a:p>
          <a:p>
            <a:pPr lvl="1"/>
            <a:r>
              <a:rPr lang="en-US" dirty="0" smtClean="0"/>
              <a:t>Rain</a:t>
            </a:r>
          </a:p>
          <a:p>
            <a:pPr lvl="1"/>
            <a:r>
              <a:rPr lang="en-US" dirty="0" smtClean="0"/>
              <a:t>Air pressure</a:t>
            </a:r>
          </a:p>
          <a:p>
            <a:r>
              <a:rPr lang="en-US" dirty="0" smtClean="0"/>
              <a:t>Experiment </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sp>
        <p:nvSpPr>
          <p:cNvPr id="5" name="TextBox 4"/>
          <p:cNvSpPr txBox="1"/>
          <p:nvPr/>
        </p:nvSpPr>
        <p:spPr>
          <a:xfrm>
            <a:off x="7048500" y="6444371"/>
            <a:ext cx="3044295" cy="461665"/>
          </a:xfrm>
          <a:prstGeom prst="rect">
            <a:avLst/>
          </a:prstGeom>
          <a:noFill/>
        </p:spPr>
        <p:txBody>
          <a:bodyPr wrap="none" rtlCol="0">
            <a:spAutoFit/>
          </a:bodyPr>
          <a:lstStyle/>
          <a:p>
            <a:r>
              <a:rPr lang="en-US" sz="2400" dirty="0" smtClean="0">
                <a:solidFill>
                  <a:schemeClr val="bg1"/>
                </a:solidFill>
              </a:rPr>
              <a:t>Rain in the rock islands</a:t>
            </a:r>
            <a:endParaRPr lang="en-US" sz="2400" dirty="0">
              <a:solidFill>
                <a:schemeClr val="bg1"/>
              </a:solidFill>
            </a:endParaRPr>
          </a:p>
        </p:txBody>
      </p:sp>
      <p:sp>
        <p:nvSpPr>
          <p:cNvPr id="6" name="TextBox 5"/>
          <p:cNvSpPr txBox="1"/>
          <p:nvPr/>
        </p:nvSpPr>
        <p:spPr>
          <a:xfrm>
            <a:off x="11430" y="6549390"/>
            <a:ext cx="3059812" cy="307777"/>
          </a:xfrm>
          <a:prstGeom prst="rect">
            <a:avLst/>
          </a:prstGeom>
          <a:noFill/>
        </p:spPr>
        <p:txBody>
          <a:bodyPr wrap="none" rtlCol="0">
            <a:spAutoFit/>
          </a:bodyPr>
          <a:lstStyle/>
          <a:p>
            <a:r>
              <a:rPr lang="en-US" sz="1400" dirty="0" smtClean="0"/>
              <a:t>©2022 Coral Reef Research Foundation</a:t>
            </a:r>
            <a:endParaRPr lang="en-US" sz="1400" dirty="0"/>
          </a:p>
        </p:txBody>
      </p:sp>
    </p:spTree>
    <p:extLst>
      <p:ext uri="{BB962C8B-B14F-4D97-AF65-F5344CB8AC3E}">
        <p14:creationId xmlns:p14="http://schemas.microsoft.com/office/powerpoint/2010/main" val="18060172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5489607" y="2592116"/>
            <a:ext cx="3101907" cy="4265884"/>
          </a:xfrm>
          <a:prstGeom prst="rect">
            <a:avLst/>
          </a:prstGeom>
        </p:spPr>
      </p:pic>
      <p:sp>
        <p:nvSpPr>
          <p:cNvPr id="2" name="Title 1"/>
          <p:cNvSpPr>
            <a:spLocks noGrp="1"/>
          </p:cNvSpPr>
          <p:nvPr>
            <p:ph type="title"/>
          </p:nvPr>
        </p:nvSpPr>
        <p:spPr>
          <a:xfrm>
            <a:off x="541020" y="90805"/>
            <a:ext cx="10515600" cy="1325563"/>
          </a:xfrm>
        </p:spPr>
        <p:txBody>
          <a:bodyPr>
            <a:normAutofit/>
          </a:bodyPr>
          <a:lstStyle/>
          <a:p>
            <a:r>
              <a:rPr lang="en-US" sz="3600" dirty="0" smtClean="0"/>
              <a:t>Weather Variables: Precipitation</a:t>
            </a:r>
            <a:endParaRPr lang="en-US" sz="3600" dirty="0"/>
          </a:p>
        </p:txBody>
      </p:sp>
      <p:sp>
        <p:nvSpPr>
          <p:cNvPr id="3" name="Content Placeholder 2"/>
          <p:cNvSpPr>
            <a:spLocks noGrp="1"/>
          </p:cNvSpPr>
          <p:nvPr>
            <p:ph idx="1"/>
          </p:nvPr>
        </p:nvSpPr>
        <p:spPr>
          <a:xfrm>
            <a:off x="282575" y="1153478"/>
            <a:ext cx="9436100" cy="4351338"/>
          </a:xfrm>
        </p:spPr>
        <p:txBody>
          <a:bodyPr>
            <a:normAutofit/>
          </a:bodyPr>
          <a:lstStyle/>
          <a:p>
            <a:pPr lvl="1"/>
            <a:r>
              <a:rPr lang="en-US" sz="2800" dirty="0" smtClean="0"/>
              <a:t>Belau a </a:t>
            </a:r>
            <a:r>
              <a:rPr lang="en-US" sz="2800" dirty="0" err="1" smtClean="0"/>
              <a:t>mekeald</a:t>
            </a:r>
            <a:r>
              <a:rPr lang="en-US" sz="2800" dirty="0" smtClean="0"/>
              <a:t> </a:t>
            </a:r>
            <a:r>
              <a:rPr lang="en-US" sz="2800" dirty="0" err="1" smtClean="0"/>
              <a:t>meng</a:t>
            </a:r>
            <a:r>
              <a:rPr lang="en-US" sz="2800" dirty="0" smtClean="0"/>
              <a:t> </a:t>
            </a:r>
            <a:r>
              <a:rPr lang="en-US" sz="2800" dirty="0" err="1" smtClean="0"/>
              <a:t>di</a:t>
            </a:r>
            <a:r>
              <a:rPr lang="en-US" sz="2800" dirty="0" smtClean="0"/>
              <a:t> </a:t>
            </a:r>
            <a:r>
              <a:rPr lang="en-US" sz="2800" dirty="0" err="1" smtClean="0"/>
              <a:t>tal</a:t>
            </a:r>
            <a:r>
              <a:rPr lang="en-US" sz="2800" dirty="0" smtClean="0"/>
              <a:t> </a:t>
            </a:r>
            <a:r>
              <a:rPr lang="en-US" sz="2800" dirty="0" err="1" smtClean="0"/>
              <a:t>chull</a:t>
            </a:r>
            <a:r>
              <a:rPr lang="en-US" sz="2800" dirty="0" smtClean="0"/>
              <a:t> e </a:t>
            </a:r>
            <a:r>
              <a:rPr lang="en-US" sz="2800" dirty="0" err="1" smtClean="0"/>
              <a:t>merkong</a:t>
            </a:r>
            <a:endParaRPr lang="en-US" sz="2800" dirty="0" smtClean="0"/>
          </a:p>
          <a:p>
            <a:pPr lvl="1"/>
            <a:r>
              <a:rPr lang="en-US" sz="2800" dirty="0" err="1" smtClean="0"/>
              <a:t>Kede</a:t>
            </a:r>
            <a:r>
              <a:rPr lang="en-US" sz="2800" dirty="0" smtClean="0"/>
              <a:t> </a:t>
            </a:r>
            <a:r>
              <a:rPr lang="en-US" sz="2800" dirty="0" err="1" smtClean="0"/>
              <a:t>meluk</a:t>
            </a:r>
            <a:r>
              <a:rPr lang="en-US" sz="2800" dirty="0" smtClean="0"/>
              <a:t> </a:t>
            </a:r>
            <a:r>
              <a:rPr lang="en-US" sz="2800" dirty="0" err="1" smtClean="0"/>
              <a:t>er</a:t>
            </a:r>
            <a:r>
              <a:rPr lang="en-US" sz="2800" dirty="0" smtClean="0"/>
              <a:t> a </a:t>
            </a:r>
            <a:r>
              <a:rPr lang="en-US" sz="2800" dirty="0" err="1" smtClean="0"/>
              <a:t>chull</a:t>
            </a:r>
            <a:r>
              <a:rPr lang="en-US" sz="2800" dirty="0" smtClean="0"/>
              <a:t> el </a:t>
            </a:r>
            <a:r>
              <a:rPr lang="en-US" sz="2800" dirty="0" err="1" smtClean="0"/>
              <a:t>obang</a:t>
            </a:r>
            <a:r>
              <a:rPr lang="en-US" sz="2800" dirty="0" smtClean="0"/>
              <a:t> a tipping buckets</a:t>
            </a:r>
          </a:p>
          <a:p>
            <a:pPr lvl="1"/>
            <a:r>
              <a:rPr lang="en-US" sz="2800" dirty="0" err="1" smtClean="0"/>
              <a:t>Klou</a:t>
            </a:r>
            <a:r>
              <a:rPr lang="en-US" sz="2800" dirty="0" smtClean="0"/>
              <a:t> a </a:t>
            </a:r>
            <a:r>
              <a:rPr lang="en-US" sz="2800" dirty="0" err="1" smtClean="0"/>
              <a:t>chull</a:t>
            </a:r>
            <a:r>
              <a:rPr lang="en-US" sz="2800" dirty="0" smtClean="0"/>
              <a:t> </a:t>
            </a:r>
            <a:r>
              <a:rPr lang="en-US" sz="2800" dirty="0" err="1" smtClean="0"/>
              <a:t>er</a:t>
            </a:r>
            <a:r>
              <a:rPr lang="en-US" sz="2800" dirty="0" smtClean="0"/>
              <a:t> Belau </a:t>
            </a:r>
            <a:r>
              <a:rPr lang="en-US" sz="2800" dirty="0" err="1" smtClean="0"/>
              <a:t>di</a:t>
            </a:r>
            <a:r>
              <a:rPr lang="en-US" sz="2800" dirty="0" smtClean="0"/>
              <a:t> </a:t>
            </a:r>
            <a:r>
              <a:rPr lang="en-US" sz="2800" dirty="0" err="1" smtClean="0"/>
              <a:t>bebil</a:t>
            </a:r>
            <a:r>
              <a:rPr lang="en-US" sz="2800" dirty="0" smtClean="0"/>
              <a:t> </a:t>
            </a:r>
            <a:r>
              <a:rPr lang="en-US" sz="2800" dirty="0" err="1" smtClean="0"/>
              <a:t>er</a:t>
            </a:r>
            <a:r>
              <a:rPr lang="en-US" sz="2800" dirty="0" smtClean="0"/>
              <a:t> a </a:t>
            </a:r>
            <a:r>
              <a:rPr lang="en-US" sz="2800" dirty="0" err="1" smtClean="0"/>
              <a:t>taem</a:t>
            </a:r>
            <a:r>
              <a:rPr lang="en-US" sz="2800" dirty="0" smtClean="0"/>
              <a:t> eng ma el mo </a:t>
            </a:r>
            <a:r>
              <a:rPr lang="en-US" sz="2800" dirty="0" err="1" smtClean="0"/>
              <a:t>medirt</a:t>
            </a:r>
            <a:endParaRPr lang="en-US" sz="2800" dirty="0" smtClean="0"/>
          </a:p>
          <a:p>
            <a:pPr lvl="1"/>
            <a:endParaRPr lang="en-US" sz="2800" dirty="0" smtClean="0"/>
          </a:p>
        </p:txBody>
      </p:sp>
      <p:pic>
        <p:nvPicPr>
          <p:cNvPr id="6" name="Picture 5"/>
          <p:cNvPicPr>
            <a:picLocks noChangeAspect="1"/>
          </p:cNvPicPr>
          <p:nvPr/>
        </p:nvPicPr>
        <p:blipFill>
          <a:blip r:embed="rId4" cstate="print"/>
          <a:stretch>
            <a:fillRect/>
          </a:stretch>
        </p:blipFill>
        <p:spPr>
          <a:xfrm>
            <a:off x="7129543" y="-501808"/>
            <a:ext cx="2647950" cy="264795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575" y="3249615"/>
            <a:ext cx="4276783" cy="2906048"/>
          </a:xfrm>
          <a:prstGeom prst="rect">
            <a:avLst/>
          </a:prstGeom>
        </p:spPr>
      </p:pic>
      <p:sp>
        <p:nvSpPr>
          <p:cNvPr id="13" name="TextBox 12"/>
          <p:cNvSpPr txBox="1"/>
          <p:nvPr/>
        </p:nvSpPr>
        <p:spPr>
          <a:xfrm>
            <a:off x="1580168" y="6155663"/>
            <a:ext cx="1131570" cy="523220"/>
          </a:xfrm>
          <a:prstGeom prst="rect">
            <a:avLst/>
          </a:prstGeom>
          <a:noFill/>
        </p:spPr>
        <p:txBody>
          <a:bodyPr wrap="square" rtlCol="0">
            <a:spAutoFit/>
          </a:bodyPr>
          <a:lstStyle/>
          <a:p>
            <a:r>
              <a:rPr lang="en-US" sz="2800" dirty="0" err="1" smtClean="0"/>
              <a:t>Chull</a:t>
            </a:r>
            <a:endParaRPr lang="en-US" sz="2800" dirty="0"/>
          </a:p>
        </p:txBody>
      </p:sp>
      <p:sp>
        <p:nvSpPr>
          <p:cNvPr id="8" name="TextBox 7"/>
          <p:cNvSpPr txBox="1"/>
          <p:nvPr/>
        </p:nvSpPr>
        <p:spPr>
          <a:xfrm>
            <a:off x="5920104" y="5632443"/>
            <a:ext cx="2515235" cy="523220"/>
          </a:xfrm>
          <a:prstGeom prst="rect">
            <a:avLst/>
          </a:prstGeom>
          <a:noFill/>
        </p:spPr>
        <p:txBody>
          <a:bodyPr wrap="square" rtlCol="0">
            <a:spAutoFit/>
          </a:bodyPr>
          <a:lstStyle/>
          <a:p>
            <a:r>
              <a:rPr lang="en-US" sz="2800" dirty="0" smtClean="0"/>
              <a:t>Tipping bucket</a:t>
            </a:r>
            <a:endParaRPr lang="en-US" sz="2800" dirty="0"/>
          </a:p>
        </p:txBody>
      </p:sp>
      <p:sp>
        <p:nvSpPr>
          <p:cNvPr id="4" name="Down Arrow 3"/>
          <p:cNvSpPr/>
          <p:nvPr/>
        </p:nvSpPr>
        <p:spPr>
          <a:xfrm>
            <a:off x="9375775" y="2479041"/>
            <a:ext cx="685800" cy="3920796"/>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084246" y="5142155"/>
            <a:ext cx="1942904" cy="1200329"/>
          </a:xfrm>
          <a:prstGeom prst="rect">
            <a:avLst/>
          </a:prstGeom>
          <a:noFill/>
        </p:spPr>
        <p:txBody>
          <a:bodyPr wrap="none" rtlCol="0">
            <a:spAutoFit/>
          </a:bodyPr>
          <a:lstStyle/>
          <a:p>
            <a:r>
              <a:rPr lang="en-US" sz="2400" b="1" dirty="0" err="1" smtClean="0"/>
              <a:t>Buil</a:t>
            </a:r>
            <a:r>
              <a:rPr lang="en-US" sz="2400" b="1" dirty="0" smtClean="0"/>
              <a:t> el </a:t>
            </a:r>
            <a:r>
              <a:rPr lang="en-US" sz="2400" b="1" dirty="0" err="1" smtClean="0"/>
              <a:t>telkib</a:t>
            </a:r>
            <a:endParaRPr lang="en-US" sz="2400" b="1" dirty="0" smtClean="0"/>
          </a:p>
          <a:p>
            <a:r>
              <a:rPr lang="en-US" sz="2400" b="1" dirty="0" smtClean="0"/>
              <a:t> a </a:t>
            </a:r>
            <a:r>
              <a:rPr lang="en-US" sz="2400" b="1" dirty="0" err="1" smtClean="0"/>
              <a:t>chull</a:t>
            </a:r>
            <a:r>
              <a:rPr lang="en-US" sz="2400" b="1" dirty="0" smtClean="0"/>
              <a:t>:</a:t>
            </a:r>
          </a:p>
          <a:p>
            <a:r>
              <a:rPr lang="en-US" sz="2400" b="1" dirty="0" smtClean="0"/>
              <a:t>January–April</a:t>
            </a:r>
            <a:endParaRPr lang="en-US" sz="2400" b="1" dirty="0"/>
          </a:p>
        </p:txBody>
      </p:sp>
      <p:sp>
        <p:nvSpPr>
          <p:cNvPr id="9" name="TextBox 8"/>
          <p:cNvSpPr txBox="1"/>
          <p:nvPr/>
        </p:nvSpPr>
        <p:spPr>
          <a:xfrm>
            <a:off x="10054564" y="2479041"/>
            <a:ext cx="1946936" cy="1938992"/>
          </a:xfrm>
          <a:prstGeom prst="rect">
            <a:avLst/>
          </a:prstGeom>
          <a:noFill/>
        </p:spPr>
        <p:txBody>
          <a:bodyPr wrap="square" rtlCol="0">
            <a:spAutoFit/>
          </a:bodyPr>
          <a:lstStyle/>
          <a:p>
            <a:r>
              <a:rPr lang="en-US" sz="2400" b="1" dirty="0" err="1" smtClean="0"/>
              <a:t>Buil</a:t>
            </a:r>
            <a:r>
              <a:rPr lang="en-US" sz="2400" b="1" dirty="0" smtClean="0"/>
              <a:t> el </a:t>
            </a:r>
            <a:r>
              <a:rPr lang="en-US" sz="2400" b="1" dirty="0" err="1" smtClean="0"/>
              <a:t>klou</a:t>
            </a:r>
            <a:r>
              <a:rPr lang="en-US" sz="2400" b="1" dirty="0" smtClean="0"/>
              <a:t> </a:t>
            </a:r>
          </a:p>
          <a:p>
            <a:r>
              <a:rPr lang="en-US" sz="2400" b="1" dirty="0" smtClean="0"/>
              <a:t>A </a:t>
            </a:r>
            <a:r>
              <a:rPr lang="en-US" sz="2400" b="1" dirty="0" err="1" smtClean="0"/>
              <a:t>chull</a:t>
            </a:r>
            <a:r>
              <a:rPr lang="en-US" sz="2400" b="1" dirty="0" smtClean="0"/>
              <a:t>:</a:t>
            </a:r>
          </a:p>
          <a:p>
            <a:r>
              <a:rPr lang="en-US" sz="2400" b="1" dirty="0" smtClean="0"/>
              <a:t>June–August (monsoon season)</a:t>
            </a:r>
          </a:p>
        </p:txBody>
      </p:sp>
      <p:sp>
        <p:nvSpPr>
          <p:cNvPr id="14" name="TextBox 13"/>
          <p:cNvSpPr txBox="1"/>
          <p:nvPr/>
        </p:nvSpPr>
        <p:spPr>
          <a:xfrm>
            <a:off x="4617720" y="6549390"/>
            <a:ext cx="3059812" cy="307777"/>
          </a:xfrm>
          <a:prstGeom prst="rect">
            <a:avLst/>
          </a:prstGeom>
          <a:noFill/>
        </p:spPr>
        <p:txBody>
          <a:bodyPr wrap="none" rtlCol="0">
            <a:spAutoFit/>
          </a:bodyPr>
          <a:lstStyle/>
          <a:p>
            <a:r>
              <a:rPr lang="en-US" sz="1400" dirty="0" smtClean="0"/>
              <a:t>©2022 Coral Reef Research Foundation</a:t>
            </a:r>
            <a:endParaRPr lang="en-US" sz="1400" dirty="0"/>
          </a:p>
        </p:txBody>
      </p:sp>
    </p:spTree>
    <p:extLst>
      <p:ext uri="{BB962C8B-B14F-4D97-AF65-F5344CB8AC3E}">
        <p14:creationId xmlns:p14="http://schemas.microsoft.com/office/powerpoint/2010/main" val="5450931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4505" y="142081"/>
            <a:ext cx="10515600" cy="1325563"/>
          </a:xfrm>
        </p:spPr>
        <p:txBody>
          <a:bodyPr>
            <a:normAutofit/>
          </a:bodyPr>
          <a:lstStyle/>
          <a:p>
            <a:r>
              <a:rPr lang="en-US" sz="3600" dirty="0" smtClean="0"/>
              <a:t>Weather Variables: Atmospheric Pressure</a:t>
            </a:r>
            <a:endParaRPr lang="en-US" sz="3600" dirty="0"/>
          </a:p>
        </p:txBody>
      </p:sp>
      <p:sp>
        <p:nvSpPr>
          <p:cNvPr id="3" name="Content Placeholder 2"/>
          <p:cNvSpPr>
            <a:spLocks noGrp="1"/>
          </p:cNvSpPr>
          <p:nvPr>
            <p:ph idx="1"/>
          </p:nvPr>
        </p:nvSpPr>
        <p:spPr>
          <a:xfrm>
            <a:off x="287168" y="1204385"/>
            <a:ext cx="11405722" cy="1418692"/>
          </a:xfrm>
        </p:spPr>
        <p:txBody>
          <a:bodyPr>
            <a:noAutofit/>
          </a:bodyPr>
          <a:lstStyle/>
          <a:p>
            <a:pPr lvl="1"/>
            <a:r>
              <a:rPr lang="en-US" sz="2800" dirty="0" err="1" smtClean="0"/>
              <a:t>Berredel</a:t>
            </a:r>
            <a:r>
              <a:rPr lang="en-US" sz="2800" dirty="0" smtClean="0"/>
              <a:t> a </a:t>
            </a:r>
            <a:r>
              <a:rPr lang="en-US" sz="2800" dirty="0" err="1" smtClean="0"/>
              <a:t>eolt</a:t>
            </a:r>
            <a:r>
              <a:rPr lang="en-US" sz="2800" dirty="0" smtClean="0"/>
              <a:t> </a:t>
            </a:r>
            <a:r>
              <a:rPr lang="en-US" sz="2800" dirty="0" err="1" smtClean="0"/>
              <a:t>er</a:t>
            </a:r>
            <a:r>
              <a:rPr lang="en-US" sz="2800" dirty="0" smtClean="0"/>
              <a:t> a </a:t>
            </a:r>
            <a:r>
              <a:rPr lang="en-US" sz="2800" dirty="0" err="1" smtClean="0"/>
              <a:t>bebul</a:t>
            </a:r>
            <a:r>
              <a:rPr lang="en-US" sz="2800" dirty="0" smtClean="0"/>
              <a:t> a </a:t>
            </a:r>
            <a:r>
              <a:rPr lang="en-US" sz="2800" dirty="0" err="1" smtClean="0"/>
              <a:t>ulterkokl</a:t>
            </a:r>
            <a:r>
              <a:rPr lang="en-US" sz="2800" dirty="0" smtClean="0"/>
              <a:t> el </a:t>
            </a:r>
            <a:r>
              <a:rPr lang="en-US" sz="2800" dirty="0" err="1" smtClean="0"/>
              <a:t>basio</a:t>
            </a:r>
            <a:r>
              <a:rPr lang="en-US" sz="2800" dirty="0" smtClean="0"/>
              <a:t>. </a:t>
            </a:r>
          </a:p>
          <a:p>
            <a:pPr lvl="1"/>
            <a:r>
              <a:rPr lang="en-US" sz="2800" dirty="0" err="1" smtClean="0"/>
              <a:t>Kede</a:t>
            </a:r>
            <a:r>
              <a:rPr lang="en-US" sz="2800" dirty="0" smtClean="0"/>
              <a:t> </a:t>
            </a:r>
            <a:r>
              <a:rPr lang="en-US" sz="2800" dirty="0" err="1" smtClean="0"/>
              <a:t>meluk</a:t>
            </a:r>
            <a:r>
              <a:rPr lang="en-US" sz="2800" dirty="0" smtClean="0"/>
              <a:t> </a:t>
            </a:r>
            <a:r>
              <a:rPr lang="en-US" sz="2800" dirty="0" err="1" smtClean="0"/>
              <a:t>er</a:t>
            </a:r>
            <a:r>
              <a:rPr lang="en-US" sz="2800" dirty="0" smtClean="0"/>
              <a:t> </a:t>
            </a:r>
            <a:r>
              <a:rPr lang="en-US" sz="2800" dirty="0" err="1" smtClean="0"/>
              <a:t>ngii</a:t>
            </a:r>
            <a:r>
              <a:rPr lang="en-US" sz="2800" dirty="0" smtClean="0"/>
              <a:t> </a:t>
            </a:r>
            <a:r>
              <a:rPr lang="en-US" sz="2800" dirty="0" err="1" smtClean="0"/>
              <a:t>lobang</a:t>
            </a:r>
            <a:r>
              <a:rPr lang="en-US" sz="2800" dirty="0" smtClean="0"/>
              <a:t> a barometer.</a:t>
            </a:r>
          </a:p>
          <a:p>
            <a:pPr lvl="1"/>
            <a:r>
              <a:rPr lang="en-US" sz="2800" dirty="0" smtClean="0"/>
              <a:t>Barometers a </a:t>
            </a:r>
            <a:r>
              <a:rPr lang="en-US" sz="2800" dirty="0" err="1" smtClean="0"/>
              <a:t>dousbech</a:t>
            </a:r>
            <a:r>
              <a:rPr lang="en-US" sz="2800" dirty="0" smtClean="0"/>
              <a:t> </a:t>
            </a:r>
            <a:r>
              <a:rPr lang="en-US" sz="2800" dirty="0" err="1" smtClean="0"/>
              <a:t>omes</a:t>
            </a:r>
            <a:r>
              <a:rPr lang="en-US" sz="2800" dirty="0" smtClean="0"/>
              <a:t> </a:t>
            </a:r>
            <a:r>
              <a:rPr lang="en-US" sz="2800" dirty="0" err="1" smtClean="0"/>
              <a:t>er</a:t>
            </a:r>
            <a:r>
              <a:rPr lang="en-US" sz="2800" dirty="0" smtClean="0"/>
              <a:t> a </a:t>
            </a:r>
            <a:r>
              <a:rPr lang="en-US" sz="2800" dirty="0" err="1" smtClean="0"/>
              <a:t>eanged</a:t>
            </a:r>
            <a:r>
              <a:rPr lang="en-US" sz="2800" dirty="0" smtClean="0"/>
              <a:t> </a:t>
            </a:r>
            <a:r>
              <a:rPr lang="en-US" sz="2800" dirty="0" err="1" smtClean="0"/>
              <a:t>er</a:t>
            </a:r>
            <a:r>
              <a:rPr lang="en-US" sz="2800" dirty="0" smtClean="0"/>
              <a:t> a </a:t>
            </a:r>
            <a:r>
              <a:rPr lang="en-US" sz="2800" dirty="0" err="1" smtClean="0"/>
              <a:t>chelsel</a:t>
            </a:r>
            <a:r>
              <a:rPr lang="en-US" sz="2800" dirty="0" smtClean="0"/>
              <a:t> a </a:t>
            </a:r>
            <a:r>
              <a:rPr lang="en-US" sz="2800" dirty="0" err="1" smtClean="0"/>
              <a:t>kedeb</a:t>
            </a:r>
            <a:r>
              <a:rPr lang="en-US" sz="2800" dirty="0" smtClean="0"/>
              <a:t> el </a:t>
            </a:r>
            <a:r>
              <a:rPr lang="en-US" sz="2800" dirty="0" err="1" smtClean="0"/>
              <a:t>taem</a:t>
            </a:r>
            <a:r>
              <a:rPr lang="en-US" sz="2800" dirty="0" smtClean="0"/>
              <a:t>.</a:t>
            </a:r>
          </a:p>
          <a:p>
            <a:pPr marL="0" indent="0">
              <a:buNone/>
            </a:pPr>
            <a:r>
              <a:rPr lang="en-US" dirty="0" smtClean="0"/>
              <a:t> </a:t>
            </a:r>
          </a:p>
        </p:txBody>
      </p:sp>
      <p:pic>
        <p:nvPicPr>
          <p:cNvPr id="4" name="Picture 3"/>
          <p:cNvPicPr>
            <a:picLocks noChangeAspect="1"/>
          </p:cNvPicPr>
          <p:nvPr/>
        </p:nvPicPr>
        <p:blipFill>
          <a:blip r:embed="rId3" cstate="print"/>
          <a:stretch>
            <a:fillRect/>
          </a:stretch>
        </p:blipFill>
        <p:spPr>
          <a:xfrm>
            <a:off x="10280650" y="142081"/>
            <a:ext cx="1771650" cy="1771650"/>
          </a:xfrm>
          <a:prstGeom prst="rect">
            <a:avLst/>
          </a:prstGeom>
        </p:spPr>
      </p:pic>
      <p:grpSp>
        <p:nvGrpSpPr>
          <p:cNvPr id="6" name="Group 5"/>
          <p:cNvGrpSpPr/>
          <p:nvPr/>
        </p:nvGrpSpPr>
        <p:grpSpPr>
          <a:xfrm>
            <a:off x="4400550" y="2623077"/>
            <a:ext cx="7791450" cy="4234923"/>
            <a:chOff x="1943366" y="1447801"/>
            <a:chExt cx="8337284" cy="5021934"/>
          </a:xfrm>
        </p:grpSpPr>
        <p:sp>
          <p:nvSpPr>
            <p:cNvPr id="7" name="Rectangle 6"/>
            <p:cNvSpPr/>
            <p:nvPr/>
          </p:nvSpPr>
          <p:spPr>
            <a:xfrm>
              <a:off x="1943366" y="1447801"/>
              <a:ext cx="8337284" cy="4326016"/>
            </a:xfrm>
            <a:prstGeom prst="rect">
              <a:avLst/>
            </a:prstGeom>
            <a:solidFill>
              <a:schemeClr val="accent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rot="5242756" flipH="1">
              <a:off x="8422345" y="4826286"/>
              <a:ext cx="886968" cy="674986"/>
            </a:xfrm>
            <a:custGeom>
              <a:avLst/>
              <a:gdLst>
                <a:gd name="connsiteX0" fmla="*/ 0 w 1536700"/>
                <a:gd name="connsiteY0" fmla="*/ 0 h 1119486"/>
                <a:gd name="connsiteX1" fmla="*/ 698500 w 1536700"/>
                <a:gd name="connsiteY1" fmla="*/ 965200 h 1119486"/>
                <a:gd name="connsiteX2" fmla="*/ 1536700 w 1536700"/>
                <a:gd name="connsiteY2" fmla="*/ 1104900 h 1119486"/>
              </a:gdLst>
              <a:ahLst/>
              <a:cxnLst>
                <a:cxn ang="0">
                  <a:pos x="connsiteX0" y="connsiteY0"/>
                </a:cxn>
                <a:cxn ang="0">
                  <a:pos x="connsiteX1" y="connsiteY1"/>
                </a:cxn>
                <a:cxn ang="0">
                  <a:pos x="connsiteX2" y="connsiteY2"/>
                </a:cxn>
              </a:cxnLst>
              <a:rect l="l" t="t" r="r" b="b"/>
              <a:pathLst>
                <a:path w="1536700" h="1119486">
                  <a:moveTo>
                    <a:pt x="0" y="0"/>
                  </a:moveTo>
                  <a:cubicBezTo>
                    <a:pt x="221191" y="390525"/>
                    <a:pt x="442383" y="781050"/>
                    <a:pt x="698500" y="965200"/>
                  </a:cubicBezTo>
                  <a:cubicBezTo>
                    <a:pt x="954617" y="1149350"/>
                    <a:pt x="1245658" y="1127125"/>
                    <a:pt x="1536700" y="1104900"/>
                  </a:cubicBezTo>
                </a:path>
              </a:pathLst>
            </a:custGeom>
            <a:noFill/>
            <a:ln w="98425">
              <a:solidFill>
                <a:srgbClr val="2816CE"/>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16624543">
              <a:off x="7057604" y="4850852"/>
              <a:ext cx="886968" cy="674986"/>
            </a:xfrm>
            <a:custGeom>
              <a:avLst/>
              <a:gdLst>
                <a:gd name="connsiteX0" fmla="*/ 0 w 1536700"/>
                <a:gd name="connsiteY0" fmla="*/ 0 h 1119486"/>
                <a:gd name="connsiteX1" fmla="*/ 698500 w 1536700"/>
                <a:gd name="connsiteY1" fmla="*/ 965200 h 1119486"/>
                <a:gd name="connsiteX2" fmla="*/ 1536700 w 1536700"/>
                <a:gd name="connsiteY2" fmla="*/ 1104900 h 1119486"/>
              </a:gdLst>
              <a:ahLst/>
              <a:cxnLst>
                <a:cxn ang="0">
                  <a:pos x="connsiteX0" y="connsiteY0"/>
                </a:cxn>
                <a:cxn ang="0">
                  <a:pos x="connsiteX1" y="connsiteY1"/>
                </a:cxn>
                <a:cxn ang="0">
                  <a:pos x="connsiteX2" y="connsiteY2"/>
                </a:cxn>
              </a:cxnLst>
              <a:rect l="l" t="t" r="r" b="b"/>
              <a:pathLst>
                <a:path w="1536700" h="1119486">
                  <a:moveTo>
                    <a:pt x="0" y="0"/>
                  </a:moveTo>
                  <a:cubicBezTo>
                    <a:pt x="221191" y="390525"/>
                    <a:pt x="442383" y="781050"/>
                    <a:pt x="698500" y="965200"/>
                  </a:cubicBezTo>
                  <a:cubicBezTo>
                    <a:pt x="954617" y="1149350"/>
                    <a:pt x="1245658" y="1127125"/>
                    <a:pt x="1536700" y="1104900"/>
                  </a:cubicBezTo>
                </a:path>
              </a:pathLst>
            </a:custGeom>
            <a:noFill/>
            <a:ln w="98425">
              <a:solidFill>
                <a:srgbClr val="2816CE"/>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515015" y="5248536"/>
              <a:ext cx="949299" cy="523220"/>
            </a:xfrm>
            <a:prstGeom prst="rect">
              <a:avLst/>
            </a:prstGeom>
            <a:noFill/>
          </p:spPr>
          <p:txBody>
            <a:bodyPr wrap="none" rtlCol="0">
              <a:spAutoFit/>
            </a:bodyPr>
            <a:lstStyle/>
            <a:p>
              <a:r>
                <a:rPr lang="en-US" sz="2800" dirty="0" smtClean="0">
                  <a:solidFill>
                    <a:srgbClr val="FF0000"/>
                  </a:solidFill>
                </a:rPr>
                <a:t>HIGH</a:t>
              </a:r>
              <a:endParaRPr lang="en-US" sz="2800" dirty="0">
                <a:solidFill>
                  <a:srgbClr val="FF0000"/>
                </a:solidFill>
              </a:endParaRPr>
            </a:p>
          </p:txBody>
        </p:sp>
        <p:sp>
          <p:nvSpPr>
            <p:cNvPr id="11" name="TextBox 10"/>
            <p:cNvSpPr txBox="1"/>
            <p:nvPr/>
          </p:nvSpPr>
          <p:spPr>
            <a:xfrm>
              <a:off x="7728033" y="5248257"/>
              <a:ext cx="879856" cy="523220"/>
            </a:xfrm>
            <a:prstGeom prst="rect">
              <a:avLst/>
            </a:prstGeom>
            <a:noFill/>
          </p:spPr>
          <p:txBody>
            <a:bodyPr wrap="none" rtlCol="0">
              <a:spAutoFit/>
            </a:bodyPr>
            <a:lstStyle/>
            <a:p>
              <a:r>
                <a:rPr lang="en-US" sz="2800" dirty="0" smtClean="0">
                  <a:solidFill>
                    <a:srgbClr val="FF0000"/>
                  </a:solidFill>
                </a:rPr>
                <a:t>LOW</a:t>
              </a:r>
              <a:endParaRPr lang="en-US" sz="2800" dirty="0">
                <a:solidFill>
                  <a:srgbClr val="FF0000"/>
                </a:solidFill>
              </a:endParaRPr>
            </a:p>
          </p:txBody>
        </p:sp>
        <p:sp>
          <p:nvSpPr>
            <p:cNvPr id="12" name="Rectangle 11"/>
            <p:cNvSpPr/>
            <p:nvPr/>
          </p:nvSpPr>
          <p:spPr>
            <a:xfrm>
              <a:off x="1943366" y="5754666"/>
              <a:ext cx="8337284" cy="715069"/>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1943366" y="1564520"/>
              <a:ext cx="7949606" cy="3913597"/>
              <a:chOff x="1943366" y="1564520"/>
              <a:chExt cx="7949606" cy="3913597"/>
            </a:xfrm>
          </p:grpSpPr>
          <p:sp>
            <p:nvSpPr>
              <p:cNvPr id="14" name="Sun 13"/>
              <p:cNvSpPr/>
              <p:nvPr/>
            </p:nvSpPr>
            <p:spPr>
              <a:xfrm>
                <a:off x="3213237" y="1790707"/>
                <a:ext cx="1536700" cy="1409700"/>
              </a:xfrm>
              <a:prstGeom prst="sun">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6507436" y="1564520"/>
                <a:ext cx="3385536" cy="1689296"/>
                <a:chOff x="6261100" y="3003550"/>
                <a:chExt cx="3385536" cy="1689296"/>
              </a:xfrm>
            </p:grpSpPr>
            <p:sp>
              <p:nvSpPr>
                <p:cNvPr id="24" name="Cloud 23"/>
                <p:cNvSpPr/>
                <p:nvPr/>
              </p:nvSpPr>
              <p:spPr>
                <a:xfrm flipV="1">
                  <a:off x="6797675" y="3003550"/>
                  <a:ext cx="2222500" cy="1257300"/>
                </a:xfrm>
                <a:prstGeom prst="cloud">
                  <a:avLst/>
                </a:prstGeom>
                <a:gradFill>
                  <a:gsLst>
                    <a:gs pos="0">
                      <a:schemeClr val="bg2">
                        <a:lumMod val="90000"/>
                      </a:schemeClr>
                    </a:gs>
                    <a:gs pos="74000">
                      <a:schemeClr val="bg1"/>
                    </a:gs>
                    <a:gs pos="83000">
                      <a:schemeClr val="bg1"/>
                    </a:gs>
                    <a:gs pos="100000">
                      <a:schemeClr val="bg1"/>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p:cNvSpPr/>
                <p:nvPr/>
              </p:nvSpPr>
              <p:spPr>
                <a:xfrm flipV="1">
                  <a:off x="6261100" y="3721100"/>
                  <a:ext cx="2222500" cy="965993"/>
                </a:xfrm>
                <a:prstGeom prst="cloud">
                  <a:avLst/>
                </a:prstGeom>
                <a:gradFill>
                  <a:gsLst>
                    <a:gs pos="0">
                      <a:schemeClr val="bg2">
                        <a:lumMod val="90000"/>
                      </a:schemeClr>
                    </a:gs>
                    <a:gs pos="74000">
                      <a:schemeClr val="bg1"/>
                    </a:gs>
                    <a:gs pos="83000">
                      <a:schemeClr val="bg1"/>
                    </a:gs>
                    <a:gs pos="100000">
                      <a:schemeClr val="bg1"/>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loud 25"/>
                <p:cNvSpPr/>
                <p:nvPr/>
              </p:nvSpPr>
              <p:spPr>
                <a:xfrm rot="21364711" flipV="1">
                  <a:off x="7424136" y="3718692"/>
                  <a:ext cx="2222500" cy="974154"/>
                </a:xfrm>
                <a:prstGeom prst="cloud">
                  <a:avLst/>
                </a:prstGeom>
                <a:gradFill>
                  <a:gsLst>
                    <a:gs pos="0">
                      <a:schemeClr val="bg2">
                        <a:lumMod val="90000"/>
                      </a:schemeClr>
                    </a:gs>
                    <a:gs pos="74000">
                      <a:schemeClr val="bg1"/>
                    </a:gs>
                    <a:gs pos="83000">
                      <a:schemeClr val="bg1"/>
                    </a:gs>
                    <a:gs pos="100000">
                      <a:schemeClr val="bg1"/>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Arrow Connector 15"/>
              <p:cNvCxnSpPr/>
              <p:nvPr/>
            </p:nvCxnSpPr>
            <p:spPr>
              <a:xfrm flipH="1">
                <a:off x="4314825" y="3336767"/>
                <a:ext cx="0" cy="1325563"/>
              </a:xfrm>
              <a:prstGeom prst="straightConnector1">
                <a:avLst/>
              </a:prstGeom>
              <a:ln w="98425" cap="flat">
                <a:solidFill>
                  <a:srgbClr val="2816CE"/>
                </a:solidFill>
                <a:tailEnd type="stealth"/>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717925" y="3328036"/>
                <a:ext cx="0" cy="1325563"/>
              </a:xfrm>
              <a:prstGeom prst="straightConnector1">
                <a:avLst/>
              </a:prstGeom>
              <a:ln w="98425" cap="flat">
                <a:solidFill>
                  <a:srgbClr val="2816CE"/>
                </a:solidFill>
                <a:tailEnd type="stealth"/>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7906462" y="3332639"/>
                <a:ext cx="0" cy="1325880"/>
              </a:xfrm>
              <a:prstGeom prst="straightConnector1">
                <a:avLst/>
              </a:prstGeom>
              <a:ln w="98425" cap="flat">
                <a:solidFill>
                  <a:srgbClr val="2816CE"/>
                </a:solidFill>
                <a:tailEnd type="stealth"/>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8508411" y="3332639"/>
                <a:ext cx="0" cy="1325880"/>
              </a:xfrm>
              <a:prstGeom prst="straightConnector1">
                <a:avLst/>
              </a:prstGeom>
              <a:ln w="98425" cap="flat">
                <a:solidFill>
                  <a:srgbClr val="2816CE"/>
                </a:solidFill>
                <a:tailEnd type="stealth"/>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flipH="1">
                <a:off x="2771843" y="4798219"/>
                <a:ext cx="882787" cy="674986"/>
              </a:xfrm>
              <a:custGeom>
                <a:avLst/>
                <a:gdLst>
                  <a:gd name="connsiteX0" fmla="*/ 0 w 1536700"/>
                  <a:gd name="connsiteY0" fmla="*/ 0 h 1119486"/>
                  <a:gd name="connsiteX1" fmla="*/ 698500 w 1536700"/>
                  <a:gd name="connsiteY1" fmla="*/ 965200 h 1119486"/>
                  <a:gd name="connsiteX2" fmla="*/ 1536700 w 1536700"/>
                  <a:gd name="connsiteY2" fmla="*/ 1104900 h 1119486"/>
                </a:gdLst>
                <a:ahLst/>
                <a:cxnLst>
                  <a:cxn ang="0">
                    <a:pos x="connsiteX0" y="connsiteY0"/>
                  </a:cxn>
                  <a:cxn ang="0">
                    <a:pos x="connsiteX1" y="connsiteY1"/>
                  </a:cxn>
                  <a:cxn ang="0">
                    <a:pos x="connsiteX2" y="connsiteY2"/>
                  </a:cxn>
                </a:cxnLst>
                <a:rect l="l" t="t" r="r" b="b"/>
                <a:pathLst>
                  <a:path w="1536700" h="1119486">
                    <a:moveTo>
                      <a:pt x="0" y="0"/>
                    </a:moveTo>
                    <a:cubicBezTo>
                      <a:pt x="221191" y="390525"/>
                      <a:pt x="442383" y="781050"/>
                      <a:pt x="698500" y="965200"/>
                    </a:cubicBezTo>
                    <a:cubicBezTo>
                      <a:pt x="954617" y="1149350"/>
                      <a:pt x="1245658" y="1127125"/>
                      <a:pt x="1536700" y="1104900"/>
                    </a:cubicBezTo>
                  </a:path>
                </a:pathLst>
              </a:custGeom>
              <a:noFill/>
              <a:ln w="98425">
                <a:solidFill>
                  <a:srgbClr val="2816CE"/>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4314962" y="4803131"/>
                <a:ext cx="886968" cy="674986"/>
              </a:xfrm>
              <a:custGeom>
                <a:avLst/>
                <a:gdLst>
                  <a:gd name="connsiteX0" fmla="*/ 0 w 1536700"/>
                  <a:gd name="connsiteY0" fmla="*/ 0 h 1119486"/>
                  <a:gd name="connsiteX1" fmla="*/ 698500 w 1536700"/>
                  <a:gd name="connsiteY1" fmla="*/ 965200 h 1119486"/>
                  <a:gd name="connsiteX2" fmla="*/ 1536700 w 1536700"/>
                  <a:gd name="connsiteY2" fmla="*/ 1104900 h 1119486"/>
                </a:gdLst>
                <a:ahLst/>
                <a:cxnLst>
                  <a:cxn ang="0">
                    <a:pos x="connsiteX0" y="connsiteY0"/>
                  </a:cxn>
                  <a:cxn ang="0">
                    <a:pos x="connsiteX1" y="connsiteY1"/>
                  </a:cxn>
                  <a:cxn ang="0">
                    <a:pos x="connsiteX2" y="connsiteY2"/>
                  </a:cxn>
                </a:cxnLst>
                <a:rect l="l" t="t" r="r" b="b"/>
                <a:pathLst>
                  <a:path w="1536700" h="1119486">
                    <a:moveTo>
                      <a:pt x="0" y="0"/>
                    </a:moveTo>
                    <a:cubicBezTo>
                      <a:pt x="221191" y="390525"/>
                      <a:pt x="442383" y="781050"/>
                      <a:pt x="698500" y="965200"/>
                    </a:cubicBezTo>
                    <a:cubicBezTo>
                      <a:pt x="954617" y="1149350"/>
                      <a:pt x="1245658" y="1127125"/>
                      <a:pt x="1536700" y="1104900"/>
                    </a:cubicBezTo>
                  </a:path>
                </a:pathLst>
              </a:custGeom>
              <a:noFill/>
              <a:ln w="98425">
                <a:solidFill>
                  <a:srgbClr val="2816CE"/>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324600" y="3715921"/>
                <a:ext cx="1332416" cy="523220"/>
              </a:xfrm>
              <a:prstGeom prst="rect">
                <a:avLst/>
              </a:prstGeom>
              <a:noFill/>
            </p:spPr>
            <p:txBody>
              <a:bodyPr wrap="none" rtlCol="0">
                <a:spAutoFit/>
              </a:bodyPr>
              <a:lstStyle/>
              <a:p>
                <a:r>
                  <a:rPr lang="en-US" sz="2800" dirty="0" smtClean="0"/>
                  <a:t>Cold Air</a:t>
                </a:r>
                <a:endParaRPr lang="en-US" sz="2800" dirty="0"/>
              </a:p>
            </p:txBody>
          </p:sp>
          <p:sp>
            <p:nvSpPr>
              <p:cNvPr id="23" name="TextBox 22"/>
              <p:cNvSpPr txBox="1"/>
              <p:nvPr/>
            </p:nvSpPr>
            <p:spPr>
              <a:xfrm>
                <a:off x="1943366" y="3715921"/>
                <a:ext cx="1571649" cy="523220"/>
              </a:xfrm>
              <a:prstGeom prst="rect">
                <a:avLst/>
              </a:prstGeom>
              <a:noFill/>
            </p:spPr>
            <p:txBody>
              <a:bodyPr wrap="none" rtlCol="0">
                <a:spAutoFit/>
              </a:bodyPr>
              <a:lstStyle/>
              <a:p>
                <a:r>
                  <a:rPr lang="en-US" sz="2800" dirty="0" smtClean="0"/>
                  <a:t>Warm Air</a:t>
                </a:r>
                <a:endParaRPr lang="en-US" sz="2800" dirty="0"/>
              </a:p>
            </p:txBody>
          </p:sp>
        </p:grpSp>
      </p:grpSp>
      <p:pic>
        <p:nvPicPr>
          <p:cNvPr id="5" name="Picture 4"/>
          <p:cNvPicPr>
            <a:picLocks noChangeAspect="1"/>
          </p:cNvPicPr>
          <p:nvPr/>
        </p:nvPicPr>
        <p:blipFill rotWithShape="1">
          <a:blip r:embed="rId4" cstate="print"/>
          <a:srcRect l="22977" t="7634" r="21247" b="6859"/>
          <a:stretch/>
        </p:blipFill>
        <p:spPr>
          <a:xfrm>
            <a:off x="491490" y="2674620"/>
            <a:ext cx="3051810" cy="3509010"/>
          </a:xfrm>
          <a:prstGeom prst="rect">
            <a:avLst/>
          </a:prstGeom>
        </p:spPr>
      </p:pic>
      <p:sp>
        <p:nvSpPr>
          <p:cNvPr id="27" name="TextBox 26"/>
          <p:cNvSpPr txBox="1"/>
          <p:nvPr/>
        </p:nvSpPr>
        <p:spPr>
          <a:xfrm>
            <a:off x="1177820" y="6189160"/>
            <a:ext cx="1551963" cy="461665"/>
          </a:xfrm>
          <a:prstGeom prst="rect">
            <a:avLst/>
          </a:prstGeom>
          <a:noFill/>
        </p:spPr>
        <p:txBody>
          <a:bodyPr wrap="none" rtlCol="0">
            <a:spAutoFit/>
          </a:bodyPr>
          <a:lstStyle/>
          <a:p>
            <a:r>
              <a:rPr lang="en-US" sz="2400" b="1" dirty="0" smtClean="0"/>
              <a:t>Barometer</a:t>
            </a:r>
            <a:endParaRPr lang="en-US" sz="2400" b="1" dirty="0"/>
          </a:p>
        </p:txBody>
      </p:sp>
      <p:sp>
        <p:nvSpPr>
          <p:cNvPr id="28" name="TextBox 27"/>
          <p:cNvSpPr txBox="1"/>
          <p:nvPr/>
        </p:nvSpPr>
        <p:spPr>
          <a:xfrm>
            <a:off x="4617720" y="6549390"/>
            <a:ext cx="3059812" cy="307777"/>
          </a:xfrm>
          <a:prstGeom prst="rect">
            <a:avLst/>
          </a:prstGeom>
          <a:noFill/>
        </p:spPr>
        <p:txBody>
          <a:bodyPr wrap="none" rtlCol="0">
            <a:spAutoFit/>
          </a:bodyPr>
          <a:lstStyle/>
          <a:p>
            <a:r>
              <a:rPr lang="en-US" sz="1400" dirty="0" smtClean="0"/>
              <a:t>©2022 Coral Reef Research Foundation</a:t>
            </a:r>
            <a:endParaRPr lang="en-US" sz="1400" dirty="0"/>
          </a:p>
        </p:txBody>
      </p:sp>
    </p:spTree>
    <p:extLst>
      <p:ext uri="{BB962C8B-B14F-4D97-AF65-F5344CB8AC3E}">
        <p14:creationId xmlns:p14="http://schemas.microsoft.com/office/powerpoint/2010/main" val="23749680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4284" y="209642"/>
            <a:ext cx="10515600" cy="1325563"/>
          </a:xfrm>
        </p:spPr>
        <p:txBody>
          <a:bodyPr>
            <a:normAutofit/>
          </a:bodyPr>
          <a:lstStyle/>
          <a:p>
            <a:r>
              <a:rPr lang="en-US" sz="3600" dirty="0" smtClean="0"/>
              <a:t>Weather Station Data Logger &amp; Communications</a:t>
            </a:r>
            <a:endParaRPr lang="en-US" sz="3600" dirty="0"/>
          </a:p>
        </p:txBody>
      </p:sp>
      <p:sp>
        <p:nvSpPr>
          <p:cNvPr id="3" name="TextBox 2"/>
          <p:cNvSpPr txBox="1"/>
          <p:nvPr/>
        </p:nvSpPr>
        <p:spPr>
          <a:xfrm>
            <a:off x="997791" y="1262385"/>
            <a:ext cx="10466216"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err="1" smtClean="0"/>
              <a:t>Mesil</a:t>
            </a:r>
            <a:r>
              <a:rPr lang="en-US" sz="2800" dirty="0" smtClean="0"/>
              <a:t> a </a:t>
            </a:r>
            <a:r>
              <a:rPr lang="en-US" sz="2800" dirty="0" err="1" smtClean="0"/>
              <a:t>dongetiut</a:t>
            </a:r>
            <a:r>
              <a:rPr lang="en-US" sz="2800" dirty="0" smtClean="0"/>
              <a:t> </a:t>
            </a:r>
            <a:r>
              <a:rPr lang="en-US" sz="2800" dirty="0" err="1" smtClean="0"/>
              <a:t>er</a:t>
            </a:r>
            <a:r>
              <a:rPr lang="en-US" sz="2800" dirty="0" smtClean="0"/>
              <a:t> a data logger. </a:t>
            </a:r>
          </a:p>
          <a:p>
            <a:pPr marL="457200" indent="-457200">
              <a:buFont typeface="Arial" panose="020B0604020202020204" pitchFamily="34" charset="0"/>
              <a:buChar char="•"/>
            </a:pPr>
            <a:r>
              <a:rPr lang="en-US" sz="2800" dirty="0" smtClean="0"/>
              <a:t>Data logger a </a:t>
            </a:r>
            <a:r>
              <a:rPr lang="en-US" sz="2800" dirty="0" err="1" smtClean="0"/>
              <a:t>ouchais</a:t>
            </a:r>
            <a:r>
              <a:rPr lang="en-US" sz="2800" dirty="0" smtClean="0"/>
              <a:t> </a:t>
            </a:r>
            <a:r>
              <a:rPr lang="en-US" sz="2800" dirty="0" err="1" smtClean="0"/>
              <a:t>er</a:t>
            </a:r>
            <a:r>
              <a:rPr lang="en-US" sz="2800" dirty="0" smtClean="0"/>
              <a:t> a </a:t>
            </a:r>
            <a:r>
              <a:rPr lang="en-US" sz="2800" dirty="0" err="1" smtClean="0"/>
              <a:t>bek</a:t>
            </a:r>
            <a:r>
              <a:rPr lang="en-US" sz="2800" dirty="0" smtClean="0"/>
              <a:t> el </a:t>
            </a:r>
            <a:r>
              <a:rPr lang="en-US" sz="2800" dirty="0" err="1" smtClean="0"/>
              <a:t>mesil</a:t>
            </a:r>
            <a:r>
              <a:rPr lang="en-US" sz="2800" dirty="0" smtClean="0"/>
              <a:t> </a:t>
            </a:r>
            <a:r>
              <a:rPr lang="en-US" sz="2800" dirty="0" err="1" smtClean="0"/>
              <a:t>kmo</a:t>
            </a:r>
            <a:r>
              <a:rPr lang="en-US" sz="2800" dirty="0" smtClean="0"/>
              <a:t> </a:t>
            </a:r>
            <a:r>
              <a:rPr lang="en-US" sz="2800" dirty="0" err="1" smtClean="0"/>
              <a:t>oingerang</a:t>
            </a:r>
            <a:r>
              <a:rPr lang="en-US" sz="2800" dirty="0" smtClean="0"/>
              <a:t> </a:t>
            </a:r>
            <a:r>
              <a:rPr lang="en-US" sz="2800" dirty="0" err="1" smtClean="0"/>
              <a:t>eng</a:t>
            </a:r>
            <a:r>
              <a:rPr lang="en-US" sz="2800" dirty="0" smtClean="0"/>
              <a:t> </a:t>
            </a:r>
            <a:r>
              <a:rPr lang="en-US" sz="2800" dirty="0" err="1" smtClean="0"/>
              <a:t>menguiu</a:t>
            </a:r>
            <a:r>
              <a:rPr lang="en-US" sz="2800" dirty="0" smtClean="0"/>
              <a:t>.</a:t>
            </a:r>
          </a:p>
          <a:p>
            <a:pPr marL="457200" indent="-457200">
              <a:buFont typeface="Arial" panose="020B0604020202020204" pitchFamily="34" charset="0"/>
              <a:buChar char="•"/>
            </a:pPr>
            <a:r>
              <a:rPr lang="en-US" sz="2800" dirty="0" smtClean="0"/>
              <a:t>Data logger a </a:t>
            </a:r>
            <a:r>
              <a:rPr lang="en-US" sz="2800" dirty="0" err="1" smtClean="0"/>
              <a:t>ngmai</a:t>
            </a:r>
            <a:r>
              <a:rPr lang="en-US" sz="2800" dirty="0" smtClean="0"/>
              <a:t> </a:t>
            </a:r>
            <a:r>
              <a:rPr lang="en-US" sz="2800" dirty="0" err="1" smtClean="0"/>
              <a:t>aike</a:t>
            </a:r>
            <a:r>
              <a:rPr lang="en-US" sz="2800" dirty="0" smtClean="0"/>
              <a:t> el </a:t>
            </a:r>
            <a:r>
              <a:rPr lang="en-US" sz="2800" dirty="0" err="1" smtClean="0"/>
              <a:t>longuiu</a:t>
            </a:r>
            <a:r>
              <a:rPr lang="en-US" sz="2800" dirty="0" smtClean="0"/>
              <a:t> a </a:t>
            </a:r>
            <a:r>
              <a:rPr lang="en-US" sz="2800" dirty="0" err="1" smtClean="0"/>
              <a:t>mesil</a:t>
            </a:r>
            <a:r>
              <a:rPr lang="en-US" sz="2800" dirty="0" smtClean="0"/>
              <a:t> e </a:t>
            </a:r>
            <a:r>
              <a:rPr lang="en-US" sz="2800" dirty="0" err="1" smtClean="0"/>
              <a:t>oreked</a:t>
            </a:r>
            <a:r>
              <a:rPr lang="en-US" sz="2800" dirty="0" smtClean="0"/>
              <a:t>.</a:t>
            </a:r>
          </a:p>
        </p:txBody>
      </p:sp>
      <p:pic>
        <p:nvPicPr>
          <p:cNvPr id="4" name="Picture 3"/>
          <p:cNvPicPr>
            <a:picLocks noChangeAspect="1"/>
          </p:cNvPicPr>
          <p:nvPr/>
        </p:nvPicPr>
        <p:blipFill>
          <a:blip r:embed="rId3" cstate="print"/>
          <a:stretch>
            <a:fillRect/>
          </a:stretch>
        </p:blipFill>
        <p:spPr>
          <a:xfrm>
            <a:off x="2528334" y="3253914"/>
            <a:ext cx="6667500" cy="3076575"/>
          </a:xfrm>
          <a:prstGeom prst="rect">
            <a:avLst/>
          </a:prstGeom>
        </p:spPr>
      </p:pic>
      <p:sp>
        <p:nvSpPr>
          <p:cNvPr id="5" name="TextBox 4"/>
          <p:cNvSpPr txBox="1"/>
          <p:nvPr/>
        </p:nvSpPr>
        <p:spPr>
          <a:xfrm>
            <a:off x="4617720" y="6549390"/>
            <a:ext cx="3059812" cy="307777"/>
          </a:xfrm>
          <a:prstGeom prst="rect">
            <a:avLst/>
          </a:prstGeom>
          <a:noFill/>
        </p:spPr>
        <p:txBody>
          <a:bodyPr wrap="none" rtlCol="0">
            <a:spAutoFit/>
          </a:bodyPr>
          <a:lstStyle/>
          <a:p>
            <a:r>
              <a:rPr lang="en-US" sz="1400" dirty="0" smtClean="0"/>
              <a:t>©2022 Coral Reef Research Foundation</a:t>
            </a:r>
            <a:endParaRPr lang="en-US" sz="1400" dirty="0"/>
          </a:p>
        </p:txBody>
      </p:sp>
    </p:spTree>
    <p:extLst>
      <p:ext uri="{BB962C8B-B14F-4D97-AF65-F5344CB8AC3E}">
        <p14:creationId xmlns:p14="http://schemas.microsoft.com/office/powerpoint/2010/main" val="10416856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1625" y="500062"/>
            <a:ext cx="10515600" cy="1325563"/>
          </a:xfrm>
        </p:spPr>
        <p:txBody>
          <a:bodyPr>
            <a:normAutofit/>
          </a:bodyPr>
          <a:lstStyle/>
          <a:p>
            <a:r>
              <a:rPr lang="en-US" sz="3600" dirty="0" smtClean="0"/>
              <a:t>Weather Station Data Logger &amp; Communications</a:t>
            </a:r>
            <a:endParaRPr lang="en-US" sz="3600" dirty="0"/>
          </a:p>
        </p:txBody>
      </p:sp>
      <p:sp>
        <p:nvSpPr>
          <p:cNvPr id="3" name="TextBox 2"/>
          <p:cNvSpPr txBox="1"/>
          <p:nvPr/>
        </p:nvSpPr>
        <p:spPr>
          <a:xfrm>
            <a:off x="967563" y="2062716"/>
            <a:ext cx="6186694" cy="523220"/>
          </a:xfrm>
          <a:prstGeom prst="rect">
            <a:avLst/>
          </a:prstGeom>
          <a:noFill/>
        </p:spPr>
        <p:txBody>
          <a:bodyPr wrap="none" rtlCol="0">
            <a:spAutoFit/>
          </a:bodyPr>
          <a:lstStyle/>
          <a:p>
            <a:r>
              <a:rPr lang="en-US" sz="2800" dirty="0" smtClean="0"/>
              <a:t>Download data through radio or satellite.</a:t>
            </a:r>
            <a:endParaRPr lang="en-US" sz="2800" dirty="0"/>
          </a:p>
        </p:txBody>
      </p:sp>
      <p:pic>
        <p:nvPicPr>
          <p:cNvPr id="1026" name="Picture 2" descr="16755: 2.4 GHz 13 dBd Yagi Enclosed Antenna with Mounting Hardwa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4611" y="2585936"/>
            <a:ext cx="4253970" cy="30458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stretch>
            <a:fillRect/>
          </a:stretch>
        </p:blipFill>
        <p:spPr>
          <a:xfrm>
            <a:off x="8130575" y="3147898"/>
            <a:ext cx="3150584" cy="2640190"/>
          </a:xfrm>
          <a:prstGeom prst="rect">
            <a:avLst/>
          </a:prstGeom>
        </p:spPr>
      </p:pic>
      <p:sp>
        <p:nvSpPr>
          <p:cNvPr id="7" name="TextBox 6"/>
          <p:cNvSpPr txBox="1"/>
          <p:nvPr/>
        </p:nvSpPr>
        <p:spPr>
          <a:xfrm>
            <a:off x="2457485" y="5788089"/>
            <a:ext cx="3061416" cy="461665"/>
          </a:xfrm>
          <a:prstGeom prst="rect">
            <a:avLst/>
          </a:prstGeom>
          <a:noFill/>
        </p:spPr>
        <p:txBody>
          <a:bodyPr wrap="none" rtlCol="0">
            <a:spAutoFit/>
          </a:bodyPr>
          <a:lstStyle/>
          <a:p>
            <a:r>
              <a:rPr lang="en-US" sz="2400" dirty="0" smtClean="0"/>
              <a:t>Radio Communications</a:t>
            </a:r>
            <a:endParaRPr lang="en-US" sz="2400" dirty="0"/>
          </a:p>
        </p:txBody>
      </p:sp>
      <p:pic>
        <p:nvPicPr>
          <p:cNvPr id="5" name="Picture 4"/>
          <p:cNvPicPr>
            <a:picLocks noChangeAspect="1"/>
          </p:cNvPicPr>
          <p:nvPr/>
        </p:nvPicPr>
        <p:blipFill>
          <a:blip r:embed="rId5" cstate="print"/>
          <a:stretch>
            <a:fillRect/>
          </a:stretch>
        </p:blipFill>
        <p:spPr>
          <a:xfrm>
            <a:off x="593843" y="3868677"/>
            <a:ext cx="3308598" cy="2278206"/>
          </a:xfrm>
          <a:prstGeom prst="rect">
            <a:avLst/>
          </a:prstGeom>
        </p:spPr>
      </p:pic>
      <p:sp>
        <p:nvSpPr>
          <p:cNvPr id="9" name="TextBox 8"/>
          <p:cNvSpPr txBox="1"/>
          <p:nvPr/>
        </p:nvSpPr>
        <p:spPr>
          <a:xfrm>
            <a:off x="8130575" y="5788088"/>
            <a:ext cx="3356432" cy="461665"/>
          </a:xfrm>
          <a:prstGeom prst="rect">
            <a:avLst/>
          </a:prstGeom>
          <a:noFill/>
        </p:spPr>
        <p:txBody>
          <a:bodyPr wrap="none" rtlCol="0">
            <a:spAutoFit/>
          </a:bodyPr>
          <a:lstStyle/>
          <a:p>
            <a:r>
              <a:rPr lang="en-US" sz="2400" dirty="0" smtClean="0"/>
              <a:t>Satellite Communications</a:t>
            </a:r>
            <a:endParaRPr lang="en-US" sz="2400" dirty="0"/>
          </a:p>
        </p:txBody>
      </p:sp>
      <p:sp>
        <p:nvSpPr>
          <p:cNvPr id="10" name="TextBox 9"/>
          <p:cNvSpPr txBox="1"/>
          <p:nvPr/>
        </p:nvSpPr>
        <p:spPr>
          <a:xfrm>
            <a:off x="4617720" y="6549390"/>
            <a:ext cx="3059812" cy="307777"/>
          </a:xfrm>
          <a:prstGeom prst="rect">
            <a:avLst/>
          </a:prstGeom>
          <a:noFill/>
        </p:spPr>
        <p:txBody>
          <a:bodyPr wrap="none" rtlCol="0">
            <a:spAutoFit/>
          </a:bodyPr>
          <a:lstStyle/>
          <a:p>
            <a:r>
              <a:rPr lang="en-US" sz="1400" dirty="0" smtClean="0"/>
              <a:t>©2022 Coral Reef Research Foundation</a:t>
            </a:r>
            <a:endParaRPr lang="en-US" sz="1400" dirty="0"/>
          </a:p>
        </p:txBody>
      </p:sp>
    </p:spTree>
    <p:extLst>
      <p:ext uri="{BB962C8B-B14F-4D97-AF65-F5344CB8AC3E}">
        <p14:creationId xmlns:p14="http://schemas.microsoft.com/office/powerpoint/2010/main" val="9697919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9014391" y="149361"/>
            <a:ext cx="2756074" cy="2756074"/>
          </a:xfrm>
          <a:prstGeom prst="rect">
            <a:avLst/>
          </a:prstGeom>
        </p:spPr>
      </p:pic>
      <p:sp>
        <p:nvSpPr>
          <p:cNvPr id="3" name="Content Placeholder 2"/>
          <p:cNvSpPr>
            <a:spLocks noGrp="1"/>
          </p:cNvSpPr>
          <p:nvPr>
            <p:ph idx="1"/>
          </p:nvPr>
        </p:nvSpPr>
        <p:spPr>
          <a:xfrm>
            <a:off x="446566" y="1509423"/>
            <a:ext cx="10907233" cy="3626485"/>
          </a:xfrm>
        </p:spPr>
        <p:txBody>
          <a:bodyPr>
            <a:noAutofit/>
          </a:bodyPr>
          <a:lstStyle/>
          <a:p>
            <a:pPr marL="457200" lvl="1" indent="0">
              <a:buNone/>
            </a:pPr>
            <a:r>
              <a:rPr lang="en-US" sz="3200" dirty="0" smtClean="0"/>
              <a:t>Ng </a:t>
            </a:r>
            <a:r>
              <a:rPr lang="en-US" sz="3200" dirty="0" err="1" smtClean="0"/>
              <a:t>klou</a:t>
            </a:r>
            <a:r>
              <a:rPr lang="en-US" sz="3200" dirty="0" smtClean="0"/>
              <a:t> a </a:t>
            </a:r>
            <a:r>
              <a:rPr lang="en-US" sz="3200" dirty="0" err="1" smtClean="0"/>
              <a:t>ultutelel</a:t>
            </a:r>
            <a:r>
              <a:rPr lang="en-US" sz="3200" dirty="0" smtClean="0"/>
              <a:t> el </a:t>
            </a:r>
            <a:r>
              <a:rPr lang="en-US" sz="3200" dirty="0" err="1" smtClean="0"/>
              <a:t>merkid</a:t>
            </a:r>
            <a:r>
              <a:rPr lang="en-US" sz="3200" dirty="0" smtClean="0"/>
              <a:t> </a:t>
            </a:r>
            <a:r>
              <a:rPr lang="en-US" sz="3200" dirty="0" err="1" smtClean="0"/>
              <a:t>er</a:t>
            </a:r>
            <a:r>
              <a:rPr lang="en-US" sz="3200" dirty="0" smtClean="0"/>
              <a:t> a </a:t>
            </a:r>
            <a:r>
              <a:rPr lang="en-US" sz="3200" dirty="0" err="1" smtClean="0"/>
              <a:t>bek</a:t>
            </a:r>
            <a:r>
              <a:rPr lang="en-US" sz="3200" dirty="0" smtClean="0"/>
              <a:t> el </a:t>
            </a:r>
            <a:r>
              <a:rPr lang="en-US" sz="3200" dirty="0" err="1" smtClean="0"/>
              <a:t>sils</a:t>
            </a:r>
            <a:r>
              <a:rPr lang="en-US" sz="3200" dirty="0" smtClean="0"/>
              <a:t>. </a:t>
            </a:r>
          </a:p>
          <a:p>
            <a:pPr marL="457200" lvl="1" indent="0">
              <a:buNone/>
            </a:pPr>
            <a:r>
              <a:rPr lang="en-US" sz="3200" dirty="0" smtClean="0"/>
              <a:t>A </a:t>
            </a:r>
            <a:r>
              <a:rPr lang="en-US" sz="3200" dirty="0" err="1" smtClean="0"/>
              <a:t>tetelel</a:t>
            </a:r>
            <a:r>
              <a:rPr lang="en-US" sz="3200" dirty="0" smtClean="0"/>
              <a:t> a </a:t>
            </a:r>
            <a:r>
              <a:rPr lang="en-US" sz="3200" dirty="0" err="1" smtClean="0"/>
              <a:t>eanged</a:t>
            </a:r>
            <a:r>
              <a:rPr lang="en-US" sz="3200" dirty="0" smtClean="0"/>
              <a:t> a </a:t>
            </a:r>
            <a:r>
              <a:rPr lang="en-US" sz="3200" dirty="0" err="1" smtClean="0"/>
              <a:t>blechoel</a:t>
            </a:r>
            <a:r>
              <a:rPr lang="en-US" sz="3200" dirty="0" smtClean="0"/>
              <a:t> </a:t>
            </a:r>
            <a:r>
              <a:rPr lang="en-US" sz="3200" dirty="0" err="1" smtClean="0"/>
              <a:t>ngodech</a:t>
            </a:r>
            <a:r>
              <a:rPr lang="en-US" sz="3200" dirty="0" smtClean="0"/>
              <a:t>.</a:t>
            </a:r>
          </a:p>
          <a:p>
            <a:pPr marL="457200" lvl="1" indent="0">
              <a:buNone/>
            </a:pPr>
            <a:r>
              <a:rPr lang="en-US" sz="3200" dirty="0" smtClean="0"/>
              <a:t>E se el </a:t>
            </a:r>
            <a:r>
              <a:rPr lang="en-US" sz="3200" dirty="0" err="1" smtClean="0"/>
              <a:t>bol</a:t>
            </a:r>
            <a:r>
              <a:rPr lang="en-US" sz="3200" dirty="0" smtClean="0"/>
              <a:t> </a:t>
            </a:r>
            <a:r>
              <a:rPr lang="en-US" sz="3200" dirty="0" err="1" smtClean="0"/>
              <a:t>ngodech</a:t>
            </a:r>
            <a:r>
              <a:rPr lang="en-US" sz="3200" dirty="0" smtClean="0"/>
              <a:t> eng </a:t>
            </a:r>
            <a:r>
              <a:rPr lang="en-US" sz="3200" dirty="0" err="1" smtClean="0"/>
              <a:t>dirrek</a:t>
            </a:r>
            <a:r>
              <a:rPr lang="en-US" sz="3200" dirty="0" smtClean="0"/>
              <a:t> el </a:t>
            </a:r>
            <a:r>
              <a:rPr lang="en-US" sz="3200" dirty="0" err="1" smtClean="0"/>
              <a:t>ngodechii</a:t>
            </a:r>
            <a:r>
              <a:rPr lang="en-US" sz="3200" dirty="0" smtClean="0"/>
              <a:t> a </a:t>
            </a:r>
          </a:p>
          <a:p>
            <a:pPr marL="457200" lvl="1" indent="0">
              <a:buNone/>
            </a:pPr>
            <a:r>
              <a:rPr lang="en-US" sz="3200" dirty="0" err="1" smtClean="0"/>
              <a:t>tetelel</a:t>
            </a:r>
            <a:r>
              <a:rPr lang="en-US" sz="3200" dirty="0" smtClean="0"/>
              <a:t> a </a:t>
            </a:r>
            <a:r>
              <a:rPr lang="en-US" sz="3200" dirty="0" err="1" smtClean="0"/>
              <a:t>klengar</a:t>
            </a:r>
            <a:r>
              <a:rPr lang="en-US" sz="3200" dirty="0" smtClean="0"/>
              <a:t> </a:t>
            </a:r>
            <a:r>
              <a:rPr lang="en-US" sz="3200" dirty="0" err="1" smtClean="0"/>
              <a:t>er</a:t>
            </a:r>
            <a:r>
              <a:rPr lang="en-US" sz="3200" dirty="0" smtClean="0"/>
              <a:t> kid.</a:t>
            </a:r>
          </a:p>
          <a:p>
            <a:pPr lvl="1"/>
            <a:r>
              <a:rPr lang="en-US" sz="3200" dirty="0" err="1" smtClean="0"/>
              <a:t>Omenged</a:t>
            </a:r>
            <a:r>
              <a:rPr lang="en-US" sz="3200" dirty="0" smtClean="0"/>
              <a:t>, </a:t>
            </a:r>
            <a:r>
              <a:rPr lang="en-US" sz="3200" dirty="0" err="1" smtClean="0"/>
              <a:t>sers</a:t>
            </a:r>
            <a:endParaRPr lang="en-US" sz="3200" dirty="0" smtClean="0"/>
          </a:p>
          <a:p>
            <a:pPr lvl="1"/>
            <a:r>
              <a:rPr lang="en-US" sz="3200" dirty="0" err="1" smtClean="0"/>
              <a:t>Tekoi</a:t>
            </a:r>
            <a:r>
              <a:rPr lang="en-US" sz="3200" dirty="0" smtClean="0"/>
              <a:t> </a:t>
            </a:r>
            <a:r>
              <a:rPr lang="en-US" sz="3200" dirty="0" err="1" smtClean="0"/>
              <a:t>er</a:t>
            </a:r>
            <a:r>
              <a:rPr lang="en-US" sz="3200" dirty="0" smtClean="0"/>
              <a:t> a </a:t>
            </a:r>
            <a:r>
              <a:rPr lang="en-US" sz="3200" dirty="0" err="1" smtClean="0"/>
              <a:t>ukeruul</a:t>
            </a:r>
            <a:endParaRPr lang="en-US" sz="3200" dirty="0" smtClean="0"/>
          </a:p>
          <a:p>
            <a:pPr lvl="1"/>
            <a:r>
              <a:rPr lang="en-US" sz="3200" dirty="0" err="1" smtClean="0"/>
              <a:t>Meruul</a:t>
            </a:r>
            <a:r>
              <a:rPr lang="en-US" sz="3200" dirty="0" smtClean="0"/>
              <a:t> </a:t>
            </a:r>
            <a:r>
              <a:rPr lang="en-US" sz="3200" dirty="0" err="1" smtClean="0"/>
              <a:t>ongdibel</a:t>
            </a:r>
            <a:endParaRPr lang="en-US" sz="3200" dirty="0" smtClean="0"/>
          </a:p>
          <a:p>
            <a:pPr lvl="1"/>
            <a:r>
              <a:rPr lang="en-US" sz="3200" dirty="0" err="1" smtClean="0"/>
              <a:t>Omlaoch</a:t>
            </a:r>
            <a:r>
              <a:rPr lang="en-US" sz="3200" dirty="0" smtClean="0"/>
              <a:t> </a:t>
            </a:r>
            <a:r>
              <a:rPr lang="en-US" sz="3200" dirty="0" err="1" smtClean="0"/>
              <a:t>er</a:t>
            </a:r>
            <a:r>
              <a:rPr lang="en-US" sz="3200" dirty="0" smtClean="0"/>
              <a:t> a </a:t>
            </a:r>
            <a:r>
              <a:rPr lang="en-US" sz="3200" dirty="0" err="1" smtClean="0"/>
              <a:t>tetelel</a:t>
            </a:r>
            <a:r>
              <a:rPr lang="en-US" sz="3200" dirty="0" smtClean="0"/>
              <a:t> a </a:t>
            </a:r>
            <a:r>
              <a:rPr lang="en-US" sz="3200" dirty="0" err="1" smtClean="0"/>
              <a:t>eanged</a:t>
            </a:r>
            <a:endParaRPr lang="en-US" sz="3200" dirty="0" smtClean="0"/>
          </a:p>
          <a:p>
            <a:pPr lvl="1"/>
            <a:r>
              <a:rPr lang="en-US" sz="3200" dirty="0" err="1" smtClean="0"/>
              <a:t>Omesubel</a:t>
            </a:r>
            <a:r>
              <a:rPr lang="en-US" sz="3200" dirty="0" smtClean="0"/>
              <a:t> a </a:t>
            </a:r>
            <a:r>
              <a:rPr lang="en-US" sz="3200" dirty="0" err="1" smtClean="0"/>
              <a:t>ngedechel</a:t>
            </a:r>
            <a:r>
              <a:rPr lang="en-US" sz="3200" dirty="0" smtClean="0"/>
              <a:t> a </a:t>
            </a:r>
            <a:r>
              <a:rPr lang="en-US" sz="3200" dirty="0" err="1" smtClean="0"/>
              <a:t>eanged</a:t>
            </a:r>
            <a:endParaRPr lang="en-US" sz="3200" dirty="0" smtClean="0"/>
          </a:p>
          <a:p>
            <a:pPr lvl="1"/>
            <a:r>
              <a:rPr lang="en-US" sz="3200" dirty="0" err="1" smtClean="0"/>
              <a:t>Bebil</a:t>
            </a:r>
            <a:r>
              <a:rPr lang="en-US" sz="3200" dirty="0" smtClean="0"/>
              <a:t> </a:t>
            </a:r>
            <a:r>
              <a:rPr lang="en-US" sz="3200" dirty="0" err="1" smtClean="0"/>
              <a:t>er</a:t>
            </a:r>
            <a:r>
              <a:rPr lang="en-US" sz="3200" dirty="0" smtClean="0"/>
              <a:t> a </a:t>
            </a:r>
            <a:r>
              <a:rPr lang="en-US" sz="3200" dirty="0" err="1" smtClean="0"/>
              <a:t>tetelel</a:t>
            </a:r>
            <a:r>
              <a:rPr lang="en-US" sz="3200" dirty="0" smtClean="0"/>
              <a:t> a </a:t>
            </a:r>
            <a:r>
              <a:rPr lang="en-US" sz="3200" dirty="0" err="1" smtClean="0"/>
              <a:t>omesuub</a:t>
            </a:r>
            <a:endParaRPr lang="en-US" sz="3200" dirty="0" smtClean="0"/>
          </a:p>
        </p:txBody>
      </p:sp>
      <p:sp>
        <p:nvSpPr>
          <p:cNvPr id="2" name="Title 1"/>
          <p:cNvSpPr>
            <a:spLocks noGrp="1"/>
          </p:cNvSpPr>
          <p:nvPr>
            <p:ph type="title"/>
          </p:nvPr>
        </p:nvSpPr>
        <p:spPr>
          <a:xfrm>
            <a:off x="642383" y="201835"/>
            <a:ext cx="10515600" cy="1325563"/>
          </a:xfrm>
        </p:spPr>
        <p:txBody>
          <a:bodyPr>
            <a:normAutofit/>
          </a:bodyPr>
          <a:lstStyle/>
          <a:p>
            <a:r>
              <a:rPr lang="en-US" sz="3600" dirty="0" err="1" smtClean="0"/>
              <a:t>Ngera</a:t>
            </a:r>
            <a:r>
              <a:rPr lang="en-US" sz="3600" dirty="0" smtClean="0"/>
              <a:t> </a:t>
            </a:r>
            <a:r>
              <a:rPr lang="en-US" sz="3600" dirty="0" err="1" smtClean="0"/>
              <a:t>mekede</a:t>
            </a:r>
            <a:r>
              <a:rPr lang="en-US" sz="3600" dirty="0" smtClean="0"/>
              <a:t> </a:t>
            </a:r>
            <a:r>
              <a:rPr lang="en-US" sz="3600" dirty="0" err="1" smtClean="0"/>
              <a:t>mesuub</a:t>
            </a:r>
            <a:r>
              <a:rPr lang="en-US" sz="3600" dirty="0" smtClean="0"/>
              <a:t> </a:t>
            </a:r>
            <a:r>
              <a:rPr lang="en-US" sz="3600" dirty="0" err="1" smtClean="0"/>
              <a:t>er</a:t>
            </a:r>
            <a:r>
              <a:rPr lang="en-US" sz="3600" dirty="0" smtClean="0"/>
              <a:t> a </a:t>
            </a:r>
            <a:r>
              <a:rPr lang="en-US" sz="3600" dirty="0" err="1" smtClean="0"/>
              <a:t>tetelel</a:t>
            </a:r>
            <a:r>
              <a:rPr lang="en-US" sz="3600" dirty="0" smtClean="0"/>
              <a:t> a </a:t>
            </a:r>
            <a:r>
              <a:rPr lang="en-US" sz="3600" dirty="0" err="1" smtClean="0"/>
              <a:t>eanged</a:t>
            </a:r>
            <a:r>
              <a:rPr lang="en-US" sz="3600" dirty="0" smtClean="0"/>
              <a:t>?</a:t>
            </a:r>
            <a:endParaRPr lang="en-US" sz="36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4391" y="3040372"/>
            <a:ext cx="2756074" cy="3707723"/>
          </a:xfrm>
          <a:prstGeom prst="rect">
            <a:avLst/>
          </a:prstGeom>
        </p:spPr>
      </p:pic>
      <p:sp>
        <p:nvSpPr>
          <p:cNvPr id="7" name="TextBox 6"/>
          <p:cNvSpPr txBox="1"/>
          <p:nvPr/>
        </p:nvSpPr>
        <p:spPr>
          <a:xfrm>
            <a:off x="4617720" y="6549390"/>
            <a:ext cx="3059812" cy="307777"/>
          </a:xfrm>
          <a:prstGeom prst="rect">
            <a:avLst/>
          </a:prstGeom>
          <a:noFill/>
        </p:spPr>
        <p:txBody>
          <a:bodyPr wrap="none" rtlCol="0">
            <a:spAutoFit/>
          </a:bodyPr>
          <a:lstStyle/>
          <a:p>
            <a:r>
              <a:rPr lang="en-US" sz="1400" dirty="0" smtClean="0"/>
              <a:t>©2022 Coral Reef Research Foundation</a:t>
            </a:r>
            <a:endParaRPr lang="en-US" sz="1400" dirty="0"/>
          </a:p>
        </p:txBody>
      </p:sp>
    </p:spTree>
    <p:extLst>
      <p:ext uri="{BB962C8B-B14F-4D97-AF65-F5344CB8AC3E}">
        <p14:creationId xmlns:p14="http://schemas.microsoft.com/office/powerpoint/2010/main" val="41111162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99720" y="250031"/>
            <a:ext cx="11353800" cy="1325563"/>
          </a:xfrm>
        </p:spPr>
        <p:txBody>
          <a:bodyPr/>
          <a:lstStyle/>
          <a:p>
            <a:r>
              <a:rPr lang="en-US" b="1" dirty="0" smtClean="0"/>
              <a:t>Coral Reef Research Foundation Weather Station</a:t>
            </a:r>
            <a:endParaRPr lang="en-US" b="1" dirty="0"/>
          </a:p>
        </p:txBody>
      </p:sp>
      <p:sp>
        <p:nvSpPr>
          <p:cNvPr id="3" name="Content Placeholder 2"/>
          <p:cNvSpPr>
            <a:spLocks noGrp="1"/>
          </p:cNvSpPr>
          <p:nvPr>
            <p:ph idx="1"/>
          </p:nvPr>
        </p:nvSpPr>
        <p:spPr>
          <a:xfrm>
            <a:off x="838200" y="1560989"/>
            <a:ext cx="10515600" cy="4351338"/>
          </a:xfrm>
        </p:spPr>
        <p:txBody>
          <a:bodyPr/>
          <a:lstStyle/>
          <a:p>
            <a:r>
              <a:rPr lang="en-US" dirty="0">
                <a:hlinkClick r:id="rId4"/>
              </a:rPr>
              <a:t>https://weather.coralreefpalau.org</a:t>
            </a:r>
            <a:r>
              <a:rPr lang="en-US" dirty="0" smtClean="0">
                <a:hlinkClick r:id="rId4"/>
              </a:rPr>
              <a:t>/</a:t>
            </a:r>
            <a:endParaRPr lang="en-US" dirty="0" smtClean="0"/>
          </a:p>
          <a:p>
            <a:r>
              <a:rPr lang="en-US" dirty="0" smtClean="0"/>
              <a:t>Updated every hour</a:t>
            </a:r>
          </a:p>
          <a:p>
            <a:r>
              <a:rPr lang="en-US" dirty="0" smtClean="0"/>
              <a:t>Past days (daily, monthly, yearly)</a:t>
            </a:r>
            <a:endParaRPr lang="en-US" dirty="0"/>
          </a:p>
        </p:txBody>
      </p:sp>
      <p:sp>
        <p:nvSpPr>
          <p:cNvPr id="5" name="TextBox 4"/>
          <p:cNvSpPr txBox="1"/>
          <p:nvPr/>
        </p:nvSpPr>
        <p:spPr>
          <a:xfrm>
            <a:off x="6297930" y="6550223"/>
            <a:ext cx="3059812" cy="307777"/>
          </a:xfrm>
          <a:prstGeom prst="rect">
            <a:avLst/>
          </a:prstGeom>
          <a:noFill/>
        </p:spPr>
        <p:txBody>
          <a:bodyPr wrap="none" rtlCol="0">
            <a:spAutoFit/>
          </a:bodyPr>
          <a:lstStyle/>
          <a:p>
            <a:r>
              <a:rPr lang="en-US" sz="1400" dirty="0" smtClean="0">
                <a:solidFill>
                  <a:schemeClr val="bg1"/>
                </a:solidFill>
              </a:rPr>
              <a:t>©2022 Coral Reef Research Foundation</a:t>
            </a:r>
            <a:endParaRPr lang="en-US" sz="1400" dirty="0">
              <a:solidFill>
                <a:schemeClr val="bg1"/>
              </a:solidFill>
            </a:endParaRPr>
          </a:p>
        </p:txBody>
      </p:sp>
    </p:spTree>
    <p:extLst>
      <p:ext uri="{BB962C8B-B14F-4D97-AF65-F5344CB8AC3E}">
        <p14:creationId xmlns:p14="http://schemas.microsoft.com/office/powerpoint/2010/main" val="21212528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titled-1 copy.jpg"/>
          <p:cNvPicPr>
            <a:picLocks noChangeAspect="1"/>
          </p:cNvPicPr>
          <p:nvPr/>
        </p:nvPicPr>
        <p:blipFill>
          <a:blip r:embed="rId2" cstate="print"/>
          <a:stretch>
            <a:fillRect/>
          </a:stretch>
        </p:blipFill>
        <p:spPr>
          <a:xfrm>
            <a:off x="1543095" y="0"/>
            <a:ext cx="9105810" cy="6858000"/>
          </a:xfrm>
          <a:prstGeom prst="rect">
            <a:avLst/>
          </a:prstGeom>
        </p:spPr>
      </p:pic>
      <p:sp>
        <p:nvSpPr>
          <p:cNvPr id="4" name="TextBox 3"/>
          <p:cNvSpPr txBox="1"/>
          <p:nvPr/>
        </p:nvSpPr>
        <p:spPr>
          <a:xfrm>
            <a:off x="9118999" y="6550223"/>
            <a:ext cx="3059812" cy="307777"/>
          </a:xfrm>
          <a:prstGeom prst="rect">
            <a:avLst/>
          </a:prstGeom>
          <a:noFill/>
        </p:spPr>
        <p:txBody>
          <a:bodyPr wrap="none" rtlCol="0">
            <a:spAutoFit/>
          </a:bodyPr>
          <a:lstStyle/>
          <a:p>
            <a:r>
              <a:rPr lang="en-US" sz="1400" dirty="0" smtClean="0"/>
              <a:t>©2022 Coral Reef Research Foundation</a:t>
            </a:r>
            <a:endParaRPr lang="en-US" sz="1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0851" y="0"/>
            <a:ext cx="10515600" cy="1325563"/>
          </a:xfrm>
        </p:spPr>
        <p:txBody>
          <a:bodyPr/>
          <a:lstStyle/>
          <a:p>
            <a:pPr algn="ctr"/>
            <a:r>
              <a:rPr lang="en-US" dirty="0" smtClean="0"/>
              <a:t>Windy.com: Weather forecast</a:t>
            </a:r>
            <a:endParaRPr lang="en-US" dirty="0"/>
          </a:p>
        </p:txBody>
      </p:sp>
      <p:sp>
        <p:nvSpPr>
          <p:cNvPr id="3" name="TextBox 2"/>
          <p:cNvSpPr txBox="1"/>
          <p:nvPr/>
        </p:nvSpPr>
        <p:spPr>
          <a:xfrm>
            <a:off x="1050851" y="1002397"/>
            <a:ext cx="5476499" cy="830997"/>
          </a:xfrm>
          <a:prstGeom prst="rect">
            <a:avLst/>
          </a:prstGeom>
          <a:noFill/>
        </p:spPr>
        <p:txBody>
          <a:bodyPr wrap="none" rtlCol="0">
            <a:spAutoFit/>
          </a:bodyPr>
          <a:lstStyle/>
          <a:p>
            <a:r>
              <a:rPr lang="en-US" sz="2400" dirty="0">
                <a:hlinkClick r:id="rId3"/>
              </a:rPr>
              <a:t>https://www.windy.com/?</a:t>
            </a:r>
            <a:r>
              <a:rPr lang="en-US" sz="2400" dirty="0" smtClean="0">
                <a:hlinkClick r:id="rId3"/>
              </a:rPr>
              <a:t>7.695,134.626,5</a:t>
            </a:r>
            <a:endParaRPr lang="en-US" sz="2400" dirty="0" smtClean="0"/>
          </a:p>
          <a:p>
            <a:endParaRPr lang="en-US" sz="2400" dirty="0"/>
          </a:p>
        </p:txBody>
      </p:sp>
      <p:pic>
        <p:nvPicPr>
          <p:cNvPr id="4" name="Picture 3"/>
          <p:cNvPicPr>
            <a:picLocks noChangeAspect="1"/>
          </p:cNvPicPr>
          <p:nvPr/>
        </p:nvPicPr>
        <p:blipFill rotWithShape="1">
          <a:blip r:embed="rId4" cstate="print"/>
          <a:srcRect t="14976"/>
          <a:stretch/>
        </p:blipFill>
        <p:spPr>
          <a:xfrm>
            <a:off x="273611" y="1474153"/>
            <a:ext cx="11818178" cy="5338127"/>
          </a:xfrm>
          <a:prstGeom prst="rect">
            <a:avLst/>
          </a:prstGeom>
        </p:spPr>
      </p:pic>
      <p:sp>
        <p:nvSpPr>
          <p:cNvPr id="5" name="TextBox 4"/>
          <p:cNvSpPr txBox="1"/>
          <p:nvPr/>
        </p:nvSpPr>
        <p:spPr>
          <a:xfrm>
            <a:off x="4617720" y="6240780"/>
            <a:ext cx="3059812" cy="307777"/>
          </a:xfrm>
          <a:prstGeom prst="rect">
            <a:avLst/>
          </a:prstGeom>
          <a:noFill/>
        </p:spPr>
        <p:txBody>
          <a:bodyPr wrap="none" rtlCol="0">
            <a:spAutoFit/>
          </a:bodyPr>
          <a:lstStyle/>
          <a:p>
            <a:r>
              <a:rPr lang="en-US" sz="1400" dirty="0" smtClean="0">
                <a:solidFill>
                  <a:schemeClr val="bg1"/>
                </a:solidFill>
              </a:rPr>
              <a:t>©2022 Coral Reef Research Foundation</a:t>
            </a:r>
            <a:endParaRPr lang="en-US" sz="1400" dirty="0">
              <a:solidFill>
                <a:schemeClr val="bg1"/>
              </a:solidFill>
            </a:endParaRPr>
          </a:p>
        </p:txBody>
      </p:sp>
    </p:spTree>
    <p:extLst>
      <p:ext uri="{BB962C8B-B14F-4D97-AF65-F5344CB8AC3E}">
        <p14:creationId xmlns:p14="http://schemas.microsoft.com/office/powerpoint/2010/main" val="5532352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3" cstate="print"/>
          <a:srcRect t="14294"/>
          <a:stretch/>
        </p:blipFill>
        <p:spPr>
          <a:xfrm>
            <a:off x="146423" y="640080"/>
            <a:ext cx="11899154" cy="5417820"/>
          </a:xfrm>
          <a:prstGeom prst="rect">
            <a:avLst/>
          </a:prstGeom>
        </p:spPr>
      </p:pic>
      <p:sp>
        <p:nvSpPr>
          <p:cNvPr id="5" name="TextBox 4"/>
          <p:cNvSpPr txBox="1"/>
          <p:nvPr/>
        </p:nvSpPr>
        <p:spPr>
          <a:xfrm>
            <a:off x="4617720" y="6537960"/>
            <a:ext cx="3059812" cy="307777"/>
          </a:xfrm>
          <a:prstGeom prst="rect">
            <a:avLst/>
          </a:prstGeom>
          <a:noFill/>
        </p:spPr>
        <p:txBody>
          <a:bodyPr wrap="none" rtlCol="0">
            <a:spAutoFit/>
          </a:bodyPr>
          <a:lstStyle/>
          <a:p>
            <a:r>
              <a:rPr lang="en-US" sz="1400" dirty="0" smtClean="0"/>
              <a:t>©2022 Coral Reef Research Foundation</a:t>
            </a:r>
            <a:endParaRPr lang="en-US" sz="1400" dirty="0"/>
          </a:p>
        </p:txBody>
      </p:sp>
    </p:spTree>
    <p:extLst>
      <p:ext uri="{BB962C8B-B14F-4D97-AF65-F5344CB8AC3E}">
        <p14:creationId xmlns:p14="http://schemas.microsoft.com/office/powerpoint/2010/main" val="2550672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t>
            </a:r>
            <a:endParaRPr lang="en-US" dirty="0"/>
          </a:p>
        </p:txBody>
      </p:sp>
      <p:sp>
        <p:nvSpPr>
          <p:cNvPr id="3" name="Content Placeholder 2"/>
          <p:cNvSpPr>
            <a:spLocks noGrp="1"/>
          </p:cNvSpPr>
          <p:nvPr>
            <p:ph idx="1"/>
          </p:nvPr>
        </p:nvSpPr>
        <p:spPr/>
        <p:txBody>
          <a:bodyPr>
            <a:normAutofit lnSpcReduction="10000"/>
          </a:bodyPr>
          <a:lstStyle/>
          <a:p>
            <a:pPr marL="457200" lvl="1" indent="0">
              <a:buNone/>
            </a:pPr>
            <a:r>
              <a:rPr lang="en-US" dirty="0" err="1" smtClean="0"/>
              <a:t>Rengalek</a:t>
            </a:r>
            <a:r>
              <a:rPr lang="en-US" dirty="0" smtClean="0"/>
              <a:t> </a:t>
            </a:r>
            <a:r>
              <a:rPr lang="en-US" dirty="0" err="1" smtClean="0"/>
              <a:t>er</a:t>
            </a:r>
            <a:r>
              <a:rPr lang="en-US" dirty="0" smtClean="0"/>
              <a:t> a </a:t>
            </a:r>
            <a:r>
              <a:rPr lang="en-US" dirty="0" err="1" smtClean="0"/>
              <a:t>skuul</a:t>
            </a:r>
            <a:r>
              <a:rPr lang="en-US" dirty="0" smtClean="0"/>
              <a:t> a mo </a:t>
            </a:r>
            <a:r>
              <a:rPr lang="en-US" dirty="0" err="1" smtClean="0"/>
              <a:t>omes</a:t>
            </a:r>
            <a:r>
              <a:rPr lang="en-US" dirty="0" smtClean="0"/>
              <a:t> a video e </a:t>
            </a:r>
            <a:r>
              <a:rPr lang="en-US" dirty="0" err="1" smtClean="0"/>
              <a:t>di</a:t>
            </a:r>
            <a:r>
              <a:rPr lang="en-US" dirty="0" smtClean="0"/>
              <a:t> </a:t>
            </a:r>
            <a:r>
              <a:rPr lang="en-US" dirty="0" err="1" smtClean="0"/>
              <a:t>tir</a:t>
            </a:r>
            <a:r>
              <a:rPr lang="en-US" dirty="0" smtClean="0"/>
              <a:t> el </a:t>
            </a:r>
            <a:r>
              <a:rPr lang="en-US" dirty="0" err="1" smtClean="0"/>
              <a:t>meruul</a:t>
            </a:r>
            <a:r>
              <a:rPr lang="en-US" dirty="0" smtClean="0"/>
              <a:t> a </a:t>
            </a:r>
            <a:r>
              <a:rPr lang="en-US" dirty="0" err="1" smtClean="0"/>
              <a:t>mesil</a:t>
            </a:r>
            <a:r>
              <a:rPr lang="en-US" dirty="0" smtClean="0"/>
              <a:t> </a:t>
            </a:r>
            <a:r>
              <a:rPr lang="en-US" dirty="0" err="1" smtClean="0"/>
              <a:t>er</a:t>
            </a:r>
            <a:r>
              <a:rPr lang="en-US" dirty="0" smtClean="0"/>
              <a:t> </a:t>
            </a:r>
            <a:r>
              <a:rPr lang="en-US" dirty="0" err="1" smtClean="0"/>
              <a:t>tir</a:t>
            </a:r>
            <a:r>
              <a:rPr lang="en-US" dirty="0" smtClean="0"/>
              <a:t> el </a:t>
            </a:r>
            <a:r>
              <a:rPr lang="en-US" dirty="0" err="1" smtClean="0"/>
              <a:t>meluk</a:t>
            </a:r>
            <a:r>
              <a:rPr lang="en-US" dirty="0" smtClean="0"/>
              <a:t> </a:t>
            </a:r>
            <a:r>
              <a:rPr lang="en-US" dirty="0" err="1" smtClean="0"/>
              <a:t>er</a:t>
            </a:r>
            <a:r>
              <a:rPr lang="en-US" dirty="0" smtClean="0"/>
              <a:t> a </a:t>
            </a:r>
            <a:r>
              <a:rPr lang="en-US" dirty="0" err="1" smtClean="0"/>
              <a:t>tetelel</a:t>
            </a:r>
            <a:r>
              <a:rPr lang="en-US" dirty="0" smtClean="0"/>
              <a:t> a </a:t>
            </a:r>
            <a:r>
              <a:rPr lang="en-US" dirty="0" err="1" smtClean="0"/>
              <a:t>eanged</a:t>
            </a:r>
            <a:r>
              <a:rPr lang="en-US" dirty="0" smtClean="0"/>
              <a:t>.</a:t>
            </a:r>
          </a:p>
          <a:p>
            <a:pPr marL="457200" lvl="1" indent="0">
              <a:buNone/>
            </a:pPr>
            <a:r>
              <a:rPr lang="en-US" dirty="0" smtClean="0"/>
              <a:t>Te mo </a:t>
            </a:r>
            <a:r>
              <a:rPr lang="en-US" dirty="0" err="1" smtClean="0"/>
              <a:t>obii</a:t>
            </a:r>
            <a:r>
              <a:rPr lang="en-US" dirty="0" smtClean="0"/>
              <a:t> el mo </a:t>
            </a:r>
            <a:r>
              <a:rPr lang="en-US" dirty="0" err="1" smtClean="0"/>
              <a:t>er</a:t>
            </a:r>
            <a:r>
              <a:rPr lang="en-US" dirty="0" smtClean="0"/>
              <a:t> a group ea tang el group a </a:t>
            </a:r>
            <a:r>
              <a:rPr lang="en-US" dirty="0" err="1" smtClean="0"/>
              <a:t>meruul</a:t>
            </a:r>
            <a:r>
              <a:rPr lang="en-US" dirty="0" smtClean="0"/>
              <a:t> </a:t>
            </a:r>
            <a:r>
              <a:rPr lang="en-US" dirty="0" err="1" smtClean="0"/>
              <a:t>er</a:t>
            </a:r>
            <a:r>
              <a:rPr lang="en-US" dirty="0" smtClean="0"/>
              <a:t> a </a:t>
            </a:r>
            <a:r>
              <a:rPr lang="en-US" dirty="0" err="1" smtClean="0"/>
              <a:t>chimong</a:t>
            </a:r>
            <a:r>
              <a:rPr lang="en-US" dirty="0" smtClean="0"/>
              <a:t> el </a:t>
            </a:r>
            <a:r>
              <a:rPr lang="en-US" dirty="0" err="1" smtClean="0"/>
              <a:t>mesil</a:t>
            </a:r>
            <a:r>
              <a:rPr lang="en-US" dirty="0" smtClean="0"/>
              <a:t>.</a:t>
            </a:r>
          </a:p>
          <a:p>
            <a:pPr marL="457200" lvl="1" indent="0">
              <a:buNone/>
            </a:pPr>
            <a:r>
              <a:rPr lang="en-US" dirty="0" err="1" smtClean="0"/>
              <a:t>Chelsel</a:t>
            </a:r>
            <a:r>
              <a:rPr lang="en-US" dirty="0" smtClean="0"/>
              <a:t> a tang el </a:t>
            </a:r>
            <a:r>
              <a:rPr lang="en-US" dirty="0" err="1" smtClean="0"/>
              <a:t>sandei</a:t>
            </a:r>
            <a:r>
              <a:rPr lang="en-US" dirty="0" smtClean="0"/>
              <a:t> </a:t>
            </a:r>
            <a:r>
              <a:rPr lang="en-US" dirty="0" err="1" smtClean="0"/>
              <a:t>te</a:t>
            </a:r>
            <a:r>
              <a:rPr lang="en-US" dirty="0" smtClean="0"/>
              <a:t> mo </a:t>
            </a:r>
            <a:r>
              <a:rPr lang="en-US" dirty="0" err="1" smtClean="0"/>
              <a:t>meluk</a:t>
            </a:r>
            <a:r>
              <a:rPr lang="en-US" dirty="0" smtClean="0"/>
              <a:t> </a:t>
            </a:r>
            <a:r>
              <a:rPr lang="en-US" dirty="0" err="1" smtClean="0"/>
              <a:t>er</a:t>
            </a:r>
            <a:r>
              <a:rPr lang="en-US" dirty="0" smtClean="0"/>
              <a:t> a </a:t>
            </a:r>
            <a:r>
              <a:rPr lang="en-US" dirty="0" err="1" smtClean="0"/>
              <a:t>tetelel</a:t>
            </a:r>
            <a:r>
              <a:rPr lang="en-US" dirty="0" smtClean="0"/>
              <a:t> a </a:t>
            </a:r>
            <a:r>
              <a:rPr lang="en-US" dirty="0" err="1" smtClean="0"/>
              <a:t>eanged</a:t>
            </a:r>
            <a:r>
              <a:rPr lang="en-US" dirty="0" smtClean="0"/>
              <a:t> </a:t>
            </a:r>
            <a:r>
              <a:rPr lang="en-US" dirty="0" err="1" smtClean="0"/>
              <a:t>er</a:t>
            </a:r>
            <a:r>
              <a:rPr lang="en-US" dirty="0" smtClean="0"/>
              <a:t> a </a:t>
            </a:r>
            <a:r>
              <a:rPr lang="en-US" dirty="0" err="1" smtClean="0"/>
              <a:t>bek</a:t>
            </a:r>
            <a:r>
              <a:rPr lang="en-US" dirty="0" smtClean="0"/>
              <a:t> el </a:t>
            </a:r>
            <a:r>
              <a:rPr lang="en-US" dirty="0" err="1" smtClean="0"/>
              <a:t>tutau</a:t>
            </a:r>
            <a:r>
              <a:rPr lang="en-US" dirty="0" smtClean="0"/>
              <a:t>.</a:t>
            </a:r>
          </a:p>
          <a:p>
            <a:pPr marL="457200" lvl="1" indent="0">
              <a:buNone/>
            </a:pPr>
            <a:r>
              <a:rPr lang="en-US" dirty="0" smtClean="0"/>
              <a:t>Se el </a:t>
            </a:r>
            <a:r>
              <a:rPr lang="en-US" dirty="0" err="1" smtClean="0"/>
              <a:t>ulebengelel</a:t>
            </a:r>
            <a:r>
              <a:rPr lang="en-US" dirty="0" smtClean="0"/>
              <a:t> a tang el </a:t>
            </a:r>
            <a:r>
              <a:rPr lang="en-US" dirty="0" err="1" smtClean="0"/>
              <a:t>sandei</a:t>
            </a:r>
            <a:r>
              <a:rPr lang="en-US" dirty="0" smtClean="0"/>
              <a:t> </a:t>
            </a:r>
            <a:r>
              <a:rPr lang="en-US" dirty="0" err="1" smtClean="0"/>
              <a:t>te</a:t>
            </a:r>
            <a:r>
              <a:rPr lang="en-US" dirty="0" smtClean="0"/>
              <a:t> mo graph e </a:t>
            </a:r>
            <a:r>
              <a:rPr lang="en-US" dirty="0" err="1" smtClean="0"/>
              <a:t>smaod</a:t>
            </a:r>
            <a:r>
              <a:rPr lang="en-US" dirty="0" smtClean="0"/>
              <a:t> a </a:t>
            </a:r>
            <a:r>
              <a:rPr lang="en-US" dirty="0" err="1" smtClean="0"/>
              <a:t>urerir</a:t>
            </a:r>
            <a:r>
              <a:rPr lang="en-US" dirty="0" smtClean="0"/>
              <a:t> el mo </a:t>
            </a:r>
            <a:r>
              <a:rPr lang="en-US" dirty="0" err="1" smtClean="0"/>
              <a:t>er</a:t>
            </a:r>
            <a:r>
              <a:rPr lang="en-US" dirty="0" smtClean="0"/>
              <a:t> a </a:t>
            </a:r>
            <a:r>
              <a:rPr lang="en-US" dirty="0" err="1" smtClean="0"/>
              <a:t>rebek</a:t>
            </a:r>
            <a:r>
              <a:rPr lang="en-US" dirty="0" smtClean="0"/>
              <a:t> el </a:t>
            </a:r>
            <a:r>
              <a:rPr lang="en-US" dirty="0" err="1" smtClean="0"/>
              <a:t>chad</a:t>
            </a:r>
            <a:r>
              <a:rPr lang="en-US" dirty="0" smtClean="0"/>
              <a:t>.</a:t>
            </a:r>
            <a:endParaRPr lang="en-US" dirty="0"/>
          </a:p>
          <a:p>
            <a:pPr marL="457200" lvl="1" indent="0">
              <a:buNone/>
            </a:pPr>
            <a:endParaRPr lang="en-US" dirty="0" smtClean="0"/>
          </a:p>
          <a:p>
            <a:pPr marL="457200" lvl="1" indent="0">
              <a:buNone/>
            </a:pPr>
            <a:r>
              <a:rPr lang="en-US" i="1" dirty="0" smtClean="0"/>
              <a:t>Videos &amp; instructions:</a:t>
            </a:r>
          </a:p>
          <a:p>
            <a:pPr marL="457200" lvl="1" indent="0">
              <a:buNone/>
            </a:pPr>
            <a:r>
              <a:rPr lang="en-US" dirty="0" smtClean="0"/>
              <a:t>Rain gauge</a:t>
            </a:r>
          </a:p>
          <a:p>
            <a:pPr marL="457200" lvl="1" indent="0">
              <a:buNone/>
            </a:pPr>
            <a:r>
              <a:rPr lang="en-US" dirty="0" smtClean="0"/>
              <a:t>Wind anemometer</a:t>
            </a:r>
          </a:p>
          <a:p>
            <a:pPr marL="457200" lvl="1" indent="0">
              <a:buNone/>
            </a:pPr>
            <a:r>
              <a:rPr lang="en-US" dirty="0" smtClean="0"/>
              <a:t>Wind vane</a:t>
            </a:r>
          </a:p>
          <a:p>
            <a:pPr marL="457200" lvl="1" indent="0">
              <a:buNone/>
            </a:pPr>
            <a:r>
              <a:rPr lang="en-US" dirty="0" smtClean="0"/>
              <a:t>Barometer</a:t>
            </a:r>
            <a:endParaRPr lang="en-US" dirty="0"/>
          </a:p>
        </p:txBody>
      </p:sp>
      <p:sp>
        <p:nvSpPr>
          <p:cNvPr id="4" name="TextBox 3"/>
          <p:cNvSpPr txBox="1"/>
          <p:nvPr/>
        </p:nvSpPr>
        <p:spPr>
          <a:xfrm>
            <a:off x="4617720" y="6549390"/>
            <a:ext cx="3059812" cy="307777"/>
          </a:xfrm>
          <a:prstGeom prst="rect">
            <a:avLst/>
          </a:prstGeom>
          <a:noFill/>
        </p:spPr>
        <p:txBody>
          <a:bodyPr wrap="none" rtlCol="0">
            <a:spAutoFit/>
          </a:bodyPr>
          <a:lstStyle/>
          <a:p>
            <a:r>
              <a:rPr lang="en-US" sz="1400" dirty="0" smtClean="0">
                <a:solidFill>
                  <a:schemeClr val="bg1"/>
                </a:solidFill>
              </a:rPr>
              <a:t>©2022 Coral Reef Research Foundation</a:t>
            </a:r>
            <a:endParaRPr lang="en-US" sz="1400" dirty="0">
              <a:solidFill>
                <a:schemeClr val="bg1"/>
              </a:solidFill>
            </a:endParaRPr>
          </a:p>
        </p:txBody>
      </p:sp>
    </p:spTree>
    <p:extLst>
      <p:ext uri="{BB962C8B-B14F-4D97-AF65-F5344CB8AC3E}">
        <p14:creationId xmlns:p14="http://schemas.microsoft.com/office/powerpoint/2010/main" val="37376839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524000" y="-5079"/>
            <a:ext cx="9144000" cy="4524315"/>
          </a:xfrm>
          <a:prstGeom prst="rect">
            <a:avLst/>
          </a:prstGeom>
          <a:noFill/>
        </p:spPr>
        <p:txBody>
          <a:bodyPr wrap="square" rtlCol="0">
            <a:spAutoFit/>
          </a:bodyPr>
          <a:lstStyle/>
          <a:p>
            <a:pPr algn="ctr"/>
            <a:r>
              <a:rPr lang="en-US" sz="9600" dirty="0" smtClean="0"/>
              <a:t>Belau:</a:t>
            </a:r>
            <a:endParaRPr lang="en-US" sz="9600" dirty="0"/>
          </a:p>
          <a:p>
            <a:pPr algn="ctr"/>
            <a:r>
              <a:rPr lang="en-US" sz="9600" dirty="0" smtClean="0"/>
              <a:t>Tia </a:t>
            </a:r>
            <a:r>
              <a:rPr lang="en-US" sz="9600" dirty="0" err="1" smtClean="0"/>
              <a:t>ng</a:t>
            </a:r>
            <a:r>
              <a:rPr lang="en-US" sz="9600" dirty="0" smtClean="0"/>
              <a:t> </a:t>
            </a:r>
            <a:r>
              <a:rPr lang="en-US" sz="9600" dirty="0" err="1" smtClean="0"/>
              <a:t>ngarker</a:t>
            </a:r>
            <a:r>
              <a:rPr lang="en-US" sz="9600" dirty="0" smtClean="0"/>
              <a:t>?</a:t>
            </a:r>
            <a:endParaRPr lang="en-US" sz="9600" dirty="0"/>
          </a:p>
          <a:p>
            <a:pPr algn="ctr"/>
            <a:endParaRPr lang="en-US" sz="9600" dirty="0"/>
          </a:p>
        </p:txBody>
      </p:sp>
      <p:sp>
        <p:nvSpPr>
          <p:cNvPr id="4" name="Oval 3"/>
          <p:cNvSpPr/>
          <p:nvPr/>
        </p:nvSpPr>
        <p:spPr>
          <a:xfrm>
            <a:off x="7360923" y="4584714"/>
            <a:ext cx="2367516" cy="99946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06843" y="3198842"/>
            <a:ext cx="10980357" cy="2923877"/>
          </a:xfrm>
          <a:prstGeom prst="rect">
            <a:avLst/>
          </a:prstGeom>
          <a:noFill/>
        </p:spPr>
        <p:txBody>
          <a:bodyPr wrap="square" rtlCol="0">
            <a:spAutoFit/>
          </a:bodyPr>
          <a:lstStyle/>
          <a:p>
            <a:pPr algn="ctr"/>
            <a:endParaRPr lang="en-US" sz="9600" dirty="0"/>
          </a:p>
          <a:p>
            <a:pPr algn="ctr"/>
            <a:r>
              <a:rPr lang="en-US" sz="4400" dirty="0" smtClean="0"/>
              <a:t>Dimes me a </a:t>
            </a:r>
            <a:r>
              <a:rPr lang="en-US" sz="4400" dirty="0" err="1" smtClean="0"/>
              <a:t>lecub</a:t>
            </a:r>
            <a:r>
              <a:rPr lang="en-US" sz="4400" dirty="0" smtClean="0"/>
              <a:t> eng </a:t>
            </a:r>
            <a:r>
              <a:rPr lang="en-US" sz="4400" dirty="0" err="1" smtClean="0"/>
              <a:t>Diluches</a:t>
            </a:r>
            <a:r>
              <a:rPr lang="en-US" sz="4400" dirty="0" smtClean="0"/>
              <a:t> </a:t>
            </a:r>
            <a:r>
              <a:rPr lang="en-US" sz="4400" dirty="0" err="1" smtClean="0"/>
              <a:t>er</a:t>
            </a:r>
            <a:r>
              <a:rPr lang="en-US" sz="4400" dirty="0" smtClean="0"/>
              <a:t> a </a:t>
            </a:r>
            <a:r>
              <a:rPr lang="en-US" sz="4400" dirty="0" err="1" smtClean="0"/>
              <a:t>Beluulechad</a:t>
            </a:r>
            <a:r>
              <a:rPr lang="en-US" sz="4400" dirty="0" smtClean="0"/>
              <a:t>?</a:t>
            </a:r>
            <a:endParaRPr lang="en-US" sz="4400" dirty="0"/>
          </a:p>
        </p:txBody>
      </p:sp>
      <p:sp>
        <p:nvSpPr>
          <p:cNvPr id="5" name="TextBox 4"/>
          <p:cNvSpPr txBox="1"/>
          <p:nvPr/>
        </p:nvSpPr>
        <p:spPr>
          <a:xfrm flipH="1">
            <a:off x="9478477" y="6380293"/>
            <a:ext cx="2713523" cy="461665"/>
          </a:xfrm>
          <a:prstGeom prst="rect">
            <a:avLst/>
          </a:prstGeom>
          <a:noFill/>
        </p:spPr>
        <p:txBody>
          <a:bodyPr wrap="square" rtlCol="0">
            <a:spAutoFit/>
          </a:bodyPr>
          <a:lstStyle/>
          <a:p>
            <a:r>
              <a:rPr lang="en-US" sz="2400" dirty="0" smtClean="0"/>
              <a:t>Helen Reef</a:t>
            </a:r>
            <a:endParaRPr lang="en-US" sz="2400" dirty="0"/>
          </a:p>
        </p:txBody>
      </p:sp>
      <p:sp>
        <p:nvSpPr>
          <p:cNvPr id="6" name="TextBox 5"/>
          <p:cNvSpPr txBox="1"/>
          <p:nvPr/>
        </p:nvSpPr>
        <p:spPr>
          <a:xfrm>
            <a:off x="4617720" y="6549390"/>
            <a:ext cx="3059812" cy="307777"/>
          </a:xfrm>
          <a:prstGeom prst="rect">
            <a:avLst/>
          </a:prstGeom>
          <a:noFill/>
        </p:spPr>
        <p:txBody>
          <a:bodyPr wrap="none" rtlCol="0">
            <a:spAutoFit/>
          </a:bodyPr>
          <a:lstStyle/>
          <a:p>
            <a:r>
              <a:rPr lang="en-US" sz="1400" dirty="0" smtClean="0">
                <a:solidFill>
                  <a:schemeClr val="bg1"/>
                </a:solidFill>
              </a:rPr>
              <a:t>©2022 Coral Reef Research Foundation</a:t>
            </a:r>
            <a:endParaRPr lang="en-US" sz="1400" dirty="0">
              <a:solidFill>
                <a:schemeClr val="bg1"/>
              </a:solidFill>
            </a:endParaRPr>
          </a:p>
        </p:txBody>
      </p:sp>
    </p:spTree>
    <p:extLst>
      <p:ext uri="{BB962C8B-B14F-4D97-AF65-F5344CB8AC3E}">
        <p14:creationId xmlns:p14="http://schemas.microsoft.com/office/powerpoint/2010/main" val="285680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264"/>
          <a:stretch/>
        </p:blipFill>
        <p:spPr>
          <a:xfrm>
            <a:off x="12700" y="0"/>
            <a:ext cx="12168371" cy="6839820"/>
          </a:xfrm>
          <a:prstGeom prst="rect">
            <a:avLst/>
          </a:prstGeom>
        </p:spPr>
      </p:pic>
      <p:sp>
        <p:nvSpPr>
          <p:cNvPr id="5" name="TextBox 4"/>
          <p:cNvSpPr txBox="1"/>
          <p:nvPr/>
        </p:nvSpPr>
        <p:spPr>
          <a:xfrm rot="4632181">
            <a:off x="640346" y="1984412"/>
            <a:ext cx="2211631" cy="584775"/>
          </a:xfrm>
          <a:prstGeom prst="rect">
            <a:avLst/>
          </a:prstGeom>
          <a:noFill/>
        </p:spPr>
        <p:txBody>
          <a:bodyPr wrap="none" rtlCol="0">
            <a:spAutoFit/>
          </a:bodyPr>
          <a:lstStyle/>
          <a:p>
            <a:r>
              <a:rPr lang="en-US" sz="3200" dirty="0" smtClean="0">
                <a:solidFill>
                  <a:srgbClr val="FFC000"/>
                </a:solidFill>
              </a:rPr>
              <a:t>PHILIPPINES</a:t>
            </a:r>
            <a:endParaRPr lang="en-US" sz="3200" dirty="0">
              <a:solidFill>
                <a:srgbClr val="FFC000"/>
              </a:solidFill>
            </a:endParaRPr>
          </a:p>
        </p:txBody>
      </p:sp>
      <p:sp>
        <p:nvSpPr>
          <p:cNvPr id="7" name="TextBox 6"/>
          <p:cNvSpPr txBox="1"/>
          <p:nvPr/>
        </p:nvSpPr>
        <p:spPr>
          <a:xfrm>
            <a:off x="3460749" y="5815036"/>
            <a:ext cx="2070567" cy="584775"/>
          </a:xfrm>
          <a:prstGeom prst="rect">
            <a:avLst/>
          </a:prstGeom>
          <a:noFill/>
        </p:spPr>
        <p:txBody>
          <a:bodyPr wrap="none" rtlCol="0">
            <a:spAutoFit/>
          </a:bodyPr>
          <a:lstStyle/>
          <a:p>
            <a:r>
              <a:rPr lang="en-US" sz="3200" dirty="0" smtClean="0">
                <a:solidFill>
                  <a:srgbClr val="FFC000"/>
                </a:solidFill>
              </a:rPr>
              <a:t>INDONESIA</a:t>
            </a:r>
            <a:endParaRPr lang="en-US" sz="3200" dirty="0">
              <a:solidFill>
                <a:srgbClr val="FFC000"/>
              </a:solidFill>
            </a:endParaRPr>
          </a:p>
        </p:txBody>
      </p:sp>
      <p:sp>
        <p:nvSpPr>
          <p:cNvPr id="8" name="TextBox 7"/>
          <p:cNvSpPr txBox="1"/>
          <p:nvPr/>
        </p:nvSpPr>
        <p:spPr>
          <a:xfrm>
            <a:off x="6505169" y="2274826"/>
            <a:ext cx="1869999" cy="584775"/>
          </a:xfrm>
          <a:prstGeom prst="rect">
            <a:avLst/>
          </a:prstGeom>
          <a:noFill/>
        </p:spPr>
        <p:txBody>
          <a:bodyPr wrap="none" rtlCol="0">
            <a:spAutoFit/>
          </a:bodyPr>
          <a:lstStyle/>
          <a:p>
            <a:r>
              <a:rPr lang="en-US" sz="3200" dirty="0" smtClean="0">
                <a:solidFill>
                  <a:srgbClr val="FFC000"/>
                </a:solidFill>
              </a:rPr>
              <a:t>YAP (FSM)</a:t>
            </a:r>
            <a:endParaRPr lang="en-US" sz="3200" dirty="0">
              <a:solidFill>
                <a:srgbClr val="FFC000"/>
              </a:solidFill>
            </a:endParaRPr>
          </a:p>
        </p:txBody>
      </p:sp>
      <p:sp>
        <p:nvSpPr>
          <p:cNvPr id="9" name="TextBox 8"/>
          <p:cNvSpPr txBox="1"/>
          <p:nvPr/>
        </p:nvSpPr>
        <p:spPr>
          <a:xfrm rot="18576495">
            <a:off x="3747090" y="3362376"/>
            <a:ext cx="2222211" cy="1015663"/>
          </a:xfrm>
          <a:prstGeom prst="rect">
            <a:avLst/>
          </a:prstGeom>
          <a:noFill/>
        </p:spPr>
        <p:txBody>
          <a:bodyPr wrap="none" rtlCol="0">
            <a:spAutoFit/>
          </a:bodyPr>
          <a:lstStyle/>
          <a:p>
            <a:r>
              <a:rPr lang="en-US" sz="6000" dirty="0" smtClean="0">
                <a:solidFill>
                  <a:srgbClr val="FFC000"/>
                </a:solidFill>
              </a:rPr>
              <a:t>PALAU</a:t>
            </a:r>
            <a:endParaRPr lang="en-US" sz="6000" dirty="0">
              <a:solidFill>
                <a:srgbClr val="FFC000"/>
              </a:solidFill>
            </a:endParaRPr>
          </a:p>
        </p:txBody>
      </p:sp>
      <p:grpSp>
        <p:nvGrpSpPr>
          <p:cNvPr id="11" name="Group 10"/>
          <p:cNvGrpSpPr>
            <a:grpSpLocks noChangeAspect="1"/>
          </p:cNvGrpSpPr>
          <p:nvPr/>
        </p:nvGrpSpPr>
        <p:grpSpPr>
          <a:xfrm>
            <a:off x="1411516" y="156939"/>
            <a:ext cx="8005497" cy="6701061"/>
            <a:chOff x="7646846" y="3044415"/>
            <a:chExt cx="4534225" cy="3795405"/>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3985" r="13290"/>
            <a:stretch/>
          </p:blipFill>
          <p:spPr>
            <a:xfrm>
              <a:off x="7646846" y="3044415"/>
              <a:ext cx="4534225" cy="3795405"/>
            </a:xfrm>
            <a:prstGeom prst="rect">
              <a:avLst/>
            </a:prstGeom>
          </p:spPr>
        </p:pic>
        <p:sp>
          <p:nvSpPr>
            <p:cNvPr id="10" name="Oval 9"/>
            <p:cNvSpPr/>
            <p:nvPr/>
          </p:nvSpPr>
          <p:spPr>
            <a:xfrm>
              <a:off x="9812885" y="4674250"/>
              <a:ext cx="294199" cy="3419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20985" y="22656"/>
            <a:ext cx="10515600" cy="1325563"/>
          </a:xfrm>
        </p:spPr>
        <p:txBody>
          <a:bodyPr/>
          <a:lstStyle/>
          <a:p>
            <a:pPr algn="ctr"/>
            <a:r>
              <a:rPr lang="en-US" dirty="0" err="1" smtClean="0">
                <a:solidFill>
                  <a:srgbClr val="FFFF00"/>
                </a:solidFill>
              </a:rPr>
              <a:t>Beluu</a:t>
            </a:r>
            <a:r>
              <a:rPr lang="en-US" dirty="0" smtClean="0">
                <a:solidFill>
                  <a:srgbClr val="FFFF00"/>
                </a:solidFill>
              </a:rPr>
              <a:t> </a:t>
            </a:r>
            <a:r>
              <a:rPr lang="en-US" dirty="0" err="1" smtClean="0">
                <a:solidFill>
                  <a:srgbClr val="FFFF00"/>
                </a:solidFill>
              </a:rPr>
              <a:t>er</a:t>
            </a:r>
            <a:r>
              <a:rPr lang="en-US" dirty="0" smtClean="0">
                <a:solidFill>
                  <a:srgbClr val="FFFF00"/>
                </a:solidFill>
              </a:rPr>
              <a:t> Belau </a:t>
            </a:r>
            <a:r>
              <a:rPr lang="en-US" dirty="0" err="1" smtClean="0">
                <a:solidFill>
                  <a:srgbClr val="FFFF00"/>
                </a:solidFill>
              </a:rPr>
              <a:t>ng</a:t>
            </a:r>
            <a:r>
              <a:rPr lang="en-US" dirty="0" smtClean="0">
                <a:solidFill>
                  <a:srgbClr val="FFFF00"/>
                </a:solidFill>
              </a:rPr>
              <a:t> </a:t>
            </a:r>
            <a:r>
              <a:rPr lang="en-US" dirty="0" err="1" smtClean="0">
                <a:solidFill>
                  <a:srgbClr val="FFFF00"/>
                </a:solidFill>
              </a:rPr>
              <a:t>ngar</a:t>
            </a:r>
            <a:r>
              <a:rPr lang="en-US" dirty="0" smtClean="0">
                <a:solidFill>
                  <a:srgbClr val="FFFF00"/>
                </a:solidFill>
              </a:rPr>
              <a:t> </a:t>
            </a:r>
            <a:r>
              <a:rPr lang="en-US" dirty="0" err="1" smtClean="0">
                <a:solidFill>
                  <a:srgbClr val="FFFF00"/>
                </a:solidFill>
              </a:rPr>
              <a:t>er</a:t>
            </a:r>
            <a:r>
              <a:rPr lang="en-US" dirty="0" smtClean="0">
                <a:solidFill>
                  <a:srgbClr val="FFFF00"/>
                </a:solidFill>
              </a:rPr>
              <a:t> </a:t>
            </a:r>
            <a:r>
              <a:rPr lang="en-US" dirty="0" err="1" smtClean="0">
                <a:solidFill>
                  <a:srgbClr val="FFFF00"/>
                </a:solidFill>
              </a:rPr>
              <a:t>ker</a:t>
            </a:r>
            <a:r>
              <a:rPr lang="en-US" dirty="0" smtClean="0">
                <a:solidFill>
                  <a:srgbClr val="FFFF00"/>
                </a:solidFill>
              </a:rPr>
              <a:t>?</a:t>
            </a:r>
            <a:endParaRPr lang="en-US" dirty="0">
              <a:solidFill>
                <a:srgbClr val="FFFF00"/>
              </a:solidFill>
            </a:endParaRPr>
          </a:p>
        </p:txBody>
      </p:sp>
      <p:cxnSp>
        <p:nvCxnSpPr>
          <p:cNvPr id="14" name="Straight Arrow Connector 13"/>
          <p:cNvCxnSpPr/>
          <p:nvPr/>
        </p:nvCxnSpPr>
        <p:spPr>
          <a:xfrm flipH="1" flipV="1">
            <a:off x="6096885" y="3419910"/>
            <a:ext cx="4172374" cy="906623"/>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2" name="TextBox 11"/>
          <p:cNvSpPr txBox="1"/>
          <p:nvPr/>
        </p:nvSpPr>
        <p:spPr>
          <a:xfrm>
            <a:off x="4617720" y="6549390"/>
            <a:ext cx="3059812" cy="307777"/>
          </a:xfrm>
          <a:prstGeom prst="rect">
            <a:avLst/>
          </a:prstGeom>
          <a:noFill/>
        </p:spPr>
        <p:txBody>
          <a:bodyPr wrap="none" rtlCol="0">
            <a:spAutoFit/>
          </a:bodyPr>
          <a:lstStyle/>
          <a:p>
            <a:r>
              <a:rPr lang="en-US" sz="1400" dirty="0" smtClean="0">
                <a:solidFill>
                  <a:schemeClr val="bg1"/>
                </a:solidFill>
              </a:rPr>
              <a:t>©2022 Coral Reef Research Foundation</a:t>
            </a:r>
            <a:endParaRPr lang="en-US" sz="1400" dirty="0">
              <a:solidFill>
                <a:schemeClr val="bg1"/>
              </a:solidFill>
            </a:endParaRPr>
          </a:p>
        </p:txBody>
      </p:sp>
    </p:spTree>
    <p:extLst>
      <p:ext uri="{BB962C8B-B14F-4D97-AF65-F5344CB8AC3E}">
        <p14:creationId xmlns:p14="http://schemas.microsoft.com/office/powerpoint/2010/main" val="76932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264"/>
          <a:stretch/>
        </p:blipFill>
        <p:spPr>
          <a:xfrm>
            <a:off x="12700" y="0"/>
            <a:ext cx="12168371" cy="6839820"/>
          </a:xfrm>
          <a:prstGeom prst="rect">
            <a:avLst/>
          </a:prstGeom>
        </p:spPr>
      </p:pic>
      <p:sp>
        <p:nvSpPr>
          <p:cNvPr id="5" name="TextBox 4"/>
          <p:cNvSpPr txBox="1"/>
          <p:nvPr/>
        </p:nvSpPr>
        <p:spPr>
          <a:xfrm rot="4632181">
            <a:off x="640346" y="1984412"/>
            <a:ext cx="2211631" cy="584775"/>
          </a:xfrm>
          <a:prstGeom prst="rect">
            <a:avLst/>
          </a:prstGeom>
          <a:noFill/>
        </p:spPr>
        <p:txBody>
          <a:bodyPr wrap="none" rtlCol="0">
            <a:spAutoFit/>
          </a:bodyPr>
          <a:lstStyle/>
          <a:p>
            <a:r>
              <a:rPr lang="en-US" sz="3200" dirty="0" smtClean="0">
                <a:solidFill>
                  <a:srgbClr val="FFC000"/>
                </a:solidFill>
              </a:rPr>
              <a:t>PHILIPPINES</a:t>
            </a:r>
            <a:endParaRPr lang="en-US" sz="3200" dirty="0">
              <a:solidFill>
                <a:srgbClr val="FFC000"/>
              </a:solidFill>
            </a:endParaRPr>
          </a:p>
        </p:txBody>
      </p:sp>
      <p:sp>
        <p:nvSpPr>
          <p:cNvPr id="7" name="TextBox 6"/>
          <p:cNvSpPr txBox="1"/>
          <p:nvPr/>
        </p:nvSpPr>
        <p:spPr>
          <a:xfrm>
            <a:off x="3460749" y="5815036"/>
            <a:ext cx="2070567" cy="584775"/>
          </a:xfrm>
          <a:prstGeom prst="rect">
            <a:avLst/>
          </a:prstGeom>
          <a:noFill/>
        </p:spPr>
        <p:txBody>
          <a:bodyPr wrap="none" rtlCol="0">
            <a:spAutoFit/>
          </a:bodyPr>
          <a:lstStyle/>
          <a:p>
            <a:r>
              <a:rPr lang="en-US" sz="3200" dirty="0" smtClean="0">
                <a:solidFill>
                  <a:srgbClr val="FFC000"/>
                </a:solidFill>
              </a:rPr>
              <a:t>INDONESIA</a:t>
            </a:r>
            <a:endParaRPr lang="en-US" sz="3200" dirty="0">
              <a:solidFill>
                <a:srgbClr val="FFC000"/>
              </a:solidFill>
            </a:endParaRPr>
          </a:p>
        </p:txBody>
      </p:sp>
      <p:sp>
        <p:nvSpPr>
          <p:cNvPr id="8" name="TextBox 7"/>
          <p:cNvSpPr txBox="1"/>
          <p:nvPr/>
        </p:nvSpPr>
        <p:spPr>
          <a:xfrm>
            <a:off x="6505169" y="2274826"/>
            <a:ext cx="1869999" cy="584775"/>
          </a:xfrm>
          <a:prstGeom prst="rect">
            <a:avLst/>
          </a:prstGeom>
          <a:noFill/>
        </p:spPr>
        <p:txBody>
          <a:bodyPr wrap="none" rtlCol="0">
            <a:spAutoFit/>
          </a:bodyPr>
          <a:lstStyle/>
          <a:p>
            <a:r>
              <a:rPr lang="en-US" sz="3200" dirty="0" smtClean="0">
                <a:solidFill>
                  <a:srgbClr val="FFC000"/>
                </a:solidFill>
              </a:rPr>
              <a:t>YAP (FSM)</a:t>
            </a:r>
            <a:endParaRPr lang="en-US" sz="3200" dirty="0">
              <a:solidFill>
                <a:srgbClr val="FFC000"/>
              </a:solidFill>
            </a:endParaRPr>
          </a:p>
        </p:txBody>
      </p:sp>
      <p:sp>
        <p:nvSpPr>
          <p:cNvPr id="9" name="TextBox 8"/>
          <p:cNvSpPr txBox="1"/>
          <p:nvPr/>
        </p:nvSpPr>
        <p:spPr>
          <a:xfrm rot="18576495">
            <a:off x="3747090" y="3362376"/>
            <a:ext cx="2222211" cy="1015663"/>
          </a:xfrm>
          <a:prstGeom prst="rect">
            <a:avLst/>
          </a:prstGeom>
          <a:noFill/>
        </p:spPr>
        <p:txBody>
          <a:bodyPr wrap="none" rtlCol="0">
            <a:spAutoFit/>
          </a:bodyPr>
          <a:lstStyle/>
          <a:p>
            <a:r>
              <a:rPr lang="en-US" sz="6000" dirty="0" smtClean="0">
                <a:solidFill>
                  <a:srgbClr val="FFC000"/>
                </a:solidFill>
              </a:rPr>
              <a:t>PALAU</a:t>
            </a:r>
            <a:endParaRPr lang="en-US" sz="6000" dirty="0">
              <a:solidFill>
                <a:srgbClr val="FFC000"/>
              </a:solidFill>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68689" t="84338" b="-1"/>
          <a:stretch/>
        </p:blipFill>
        <p:spPr>
          <a:xfrm>
            <a:off x="8282839" y="378843"/>
            <a:ext cx="3898232" cy="1071275"/>
          </a:xfrm>
          <a:prstGeom prst="rect">
            <a:avLst/>
          </a:prstGeom>
        </p:spPr>
      </p:pic>
      <p:sp>
        <p:nvSpPr>
          <p:cNvPr id="2" name="Title 1"/>
          <p:cNvSpPr>
            <a:spLocks noGrp="1"/>
          </p:cNvSpPr>
          <p:nvPr>
            <p:ph type="title"/>
          </p:nvPr>
        </p:nvSpPr>
        <p:spPr>
          <a:xfrm>
            <a:off x="1048216" y="22656"/>
            <a:ext cx="10515600" cy="1325563"/>
          </a:xfrm>
        </p:spPr>
        <p:txBody>
          <a:bodyPr/>
          <a:lstStyle/>
          <a:p>
            <a:pPr algn="ctr"/>
            <a:r>
              <a:rPr lang="en-US" dirty="0" err="1" smtClean="0">
                <a:solidFill>
                  <a:srgbClr val="FFFF00"/>
                </a:solidFill>
              </a:rPr>
              <a:t>Beluu</a:t>
            </a:r>
            <a:r>
              <a:rPr lang="en-US" dirty="0" smtClean="0">
                <a:solidFill>
                  <a:srgbClr val="FFFF00"/>
                </a:solidFill>
              </a:rPr>
              <a:t> </a:t>
            </a:r>
            <a:r>
              <a:rPr lang="en-US" dirty="0" err="1" smtClean="0">
                <a:solidFill>
                  <a:srgbClr val="FFFF00"/>
                </a:solidFill>
              </a:rPr>
              <a:t>er</a:t>
            </a:r>
            <a:r>
              <a:rPr lang="en-US" dirty="0" smtClean="0">
                <a:solidFill>
                  <a:srgbClr val="FFFF00"/>
                </a:solidFill>
              </a:rPr>
              <a:t> Belau </a:t>
            </a:r>
            <a:r>
              <a:rPr lang="en-US" dirty="0" err="1" smtClean="0">
                <a:solidFill>
                  <a:srgbClr val="FFFF00"/>
                </a:solidFill>
              </a:rPr>
              <a:t>ng</a:t>
            </a:r>
            <a:r>
              <a:rPr lang="en-US" dirty="0" smtClean="0">
                <a:solidFill>
                  <a:srgbClr val="FFFF00"/>
                </a:solidFill>
              </a:rPr>
              <a:t> </a:t>
            </a:r>
            <a:r>
              <a:rPr lang="en-US" dirty="0" err="1" smtClean="0">
                <a:solidFill>
                  <a:srgbClr val="FFFF00"/>
                </a:solidFill>
              </a:rPr>
              <a:t>ngar</a:t>
            </a:r>
            <a:r>
              <a:rPr lang="en-US" dirty="0" smtClean="0">
                <a:solidFill>
                  <a:srgbClr val="FFFF00"/>
                </a:solidFill>
              </a:rPr>
              <a:t> </a:t>
            </a:r>
            <a:r>
              <a:rPr lang="en-US" dirty="0" err="1" smtClean="0">
                <a:solidFill>
                  <a:srgbClr val="FFFF00"/>
                </a:solidFill>
              </a:rPr>
              <a:t>er</a:t>
            </a:r>
            <a:r>
              <a:rPr lang="en-US" dirty="0" smtClean="0">
                <a:solidFill>
                  <a:srgbClr val="FFFF00"/>
                </a:solidFill>
              </a:rPr>
              <a:t> </a:t>
            </a:r>
            <a:r>
              <a:rPr lang="en-US" dirty="0" err="1" smtClean="0">
                <a:solidFill>
                  <a:srgbClr val="FFFF00"/>
                </a:solidFill>
              </a:rPr>
              <a:t>ker</a:t>
            </a:r>
            <a:r>
              <a:rPr lang="en-US" dirty="0" smtClean="0">
                <a:solidFill>
                  <a:srgbClr val="FFFF00"/>
                </a:solidFill>
              </a:rPr>
              <a:t>?</a:t>
            </a:r>
            <a:endParaRPr lang="en-US" dirty="0">
              <a:solidFill>
                <a:srgbClr val="FFFF00"/>
              </a:solidFill>
            </a:endParaRPr>
          </a:p>
        </p:txBody>
      </p:sp>
      <p:sp>
        <p:nvSpPr>
          <p:cNvPr id="10" name="TextBox 9"/>
          <p:cNvSpPr txBox="1"/>
          <p:nvPr/>
        </p:nvSpPr>
        <p:spPr>
          <a:xfrm>
            <a:off x="4617720" y="6549390"/>
            <a:ext cx="3059812" cy="307777"/>
          </a:xfrm>
          <a:prstGeom prst="rect">
            <a:avLst/>
          </a:prstGeom>
          <a:noFill/>
        </p:spPr>
        <p:txBody>
          <a:bodyPr wrap="none" rtlCol="0">
            <a:spAutoFit/>
          </a:bodyPr>
          <a:lstStyle/>
          <a:p>
            <a:r>
              <a:rPr lang="en-US" sz="1400" dirty="0" smtClean="0">
                <a:solidFill>
                  <a:schemeClr val="bg1"/>
                </a:solidFill>
              </a:rPr>
              <a:t>©2022 Coral Reef Research Foundation</a:t>
            </a:r>
            <a:endParaRPr lang="en-US" sz="1400" dirty="0">
              <a:solidFill>
                <a:schemeClr val="bg1"/>
              </a:solidFill>
            </a:endParaRPr>
          </a:p>
        </p:txBody>
      </p:sp>
    </p:spTree>
    <p:extLst>
      <p:ext uri="{BB962C8B-B14F-4D97-AF65-F5344CB8AC3E}">
        <p14:creationId xmlns:p14="http://schemas.microsoft.com/office/powerpoint/2010/main" val="249689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2050" name="Picture 2" descr="What Is A Compass? | How Does A Compass Work? | DK Find Ou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9386" y="319596"/>
            <a:ext cx="6288300" cy="629811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rot="5400000">
            <a:off x="8238447" y="2766217"/>
            <a:ext cx="6858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rPr>
              <a:t>Compass</a:t>
            </a:r>
            <a:endParaRPr lang="en-US" dirty="0">
              <a:solidFill>
                <a:schemeClr val="bg1"/>
              </a:solidFill>
            </a:endParaRPr>
          </a:p>
        </p:txBody>
      </p:sp>
      <p:sp>
        <p:nvSpPr>
          <p:cNvPr id="3" name="TextBox 2"/>
          <p:cNvSpPr txBox="1"/>
          <p:nvPr/>
        </p:nvSpPr>
        <p:spPr>
          <a:xfrm>
            <a:off x="7288093" y="1110342"/>
            <a:ext cx="1830886" cy="584775"/>
          </a:xfrm>
          <a:prstGeom prst="rect">
            <a:avLst/>
          </a:prstGeom>
          <a:solidFill>
            <a:schemeClr val="accent1">
              <a:lumMod val="40000"/>
              <a:lumOff val="60000"/>
            </a:schemeClr>
          </a:solidFill>
        </p:spPr>
        <p:txBody>
          <a:bodyPr wrap="none" rtlCol="0">
            <a:spAutoFit/>
          </a:bodyPr>
          <a:lstStyle/>
          <a:p>
            <a:r>
              <a:rPr lang="en-US" sz="3200" dirty="0" smtClean="0"/>
              <a:t>DILUCHES</a:t>
            </a:r>
            <a:endParaRPr lang="en-US" sz="3200" dirty="0"/>
          </a:p>
        </p:txBody>
      </p:sp>
      <p:sp>
        <p:nvSpPr>
          <p:cNvPr id="8" name="TextBox 7"/>
          <p:cNvSpPr txBox="1"/>
          <p:nvPr/>
        </p:nvSpPr>
        <p:spPr>
          <a:xfrm rot="5400000">
            <a:off x="9592997" y="3176264"/>
            <a:ext cx="1443024" cy="584775"/>
          </a:xfrm>
          <a:prstGeom prst="rect">
            <a:avLst/>
          </a:prstGeom>
          <a:solidFill>
            <a:schemeClr val="accent1">
              <a:lumMod val="40000"/>
              <a:lumOff val="60000"/>
            </a:schemeClr>
          </a:solidFill>
        </p:spPr>
        <p:txBody>
          <a:bodyPr wrap="none" rtlCol="0">
            <a:spAutoFit/>
          </a:bodyPr>
          <a:lstStyle/>
          <a:p>
            <a:r>
              <a:rPr lang="en-US" sz="3200" dirty="0" smtClean="0"/>
              <a:t>ONGOS</a:t>
            </a:r>
            <a:endParaRPr lang="en-US" sz="3200" dirty="0"/>
          </a:p>
        </p:txBody>
      </p:sp>
      <p:sp>
        <p:nvSpPr>
          <p:cNvPr id="9" name="TextBox 8"/>
          <p:cNvSpPr txBox="1"/>
          <p:nvPr/>
        </p:nvSpPr>
        <p:spPr>
          <a:xfrm rot="10800000">
            <a:off x="7564195" y="5275030"/>
            <a:ext cx="1278683" cy="584775"/>
          </a:xfrm>
          <a:prstGeom prst="rect">
            <a:avLst/>
          </a:prstGeom>
          <a:solidFill>
            <a:schemeClr val="accent1">
              <a:lumMod val="40000"/>
              <a:lumOff val="60000"/>
            </a:schemeClr>
          </a:solidFill>
        </p:spPr>
        <p:txBody>
          <a:bodyPr wrap="none" rtlCol="0">
            <a:spAutoFit/>
          </a:bodyPr>
          <a:lstStyle/>
          <a:p>
            <a:r>
              <a:rPr lang="en-US" sz="3200" dirty="0" smtClean="0"/>
              <a:t>DIMES</a:t>
            </a:r>
            <a:endParaRPr lang="en-US" sz="3200" dirty="0"/>
          </a:p>
        </p:txBody>
      </p:sp>
      <p:sp>
        <p:nvSpPr>
          <p:cNvPr id="10" name="TextBox 9"/>
          <p:cNvSpPr txBox="1"/>
          <p:nvPr/>
        </p:nvSpPr>
        <p:spPr>
          <a:xfrm rot="16200000">
            <a:off x="5218771" y="3176265"/>
            <a:ext cx="1841338" cy="584775"/>
          </a:xfrm>
          <a:prstGeom prst="rect">
            <a:avLst/>
          </a:prstGeom>
          <a:solidFill>
            <a:schemeClr val="accent1">
              <a:lumMod val="40000"/>
              <a:lumOff val="60000"/>
            </a:schemeClr>
          </a:solidFill>
        </p:spPr>
        <p:txBody>
          <a:bodyPr wrap="none" rtlCol="0">
            <a:spAutoFit/>
          </a:bodyPr>
          <a:lstStyle/>
          <a:p>
            <a:r>
              <a:rPr lang="en-US" sz="3200" dirty="0" smtClean="0"/>
              <a:t>NGEBARD</a:t>
            </a:r>
            <a:endParaRPr lang="en-US" sz="3200" dirty="0"/>
          </a:p>
        </p:txBody>
      </p:sp>
      <p:sp>
        <p:nvSpPr>
          <p:cNvPr id="6" name="TextBox 5"/>
          <p:cNvSpPr txBox="1"/>
          <p:nvPr/>
        </p:nvSpPr>
        <p:spPr>
          <a:xfrm>
            <a:off x="341407" y="2930042"/>
            <a:ext cx="4680256" cy="1077218"/>
          </a:xfrm>
          <a:prstGeom prst="rect">
            <a:avLst/>
          </a:prstGeom>
          <a:noFill/>
        </p:spPr>
        <p:txBody>
          <a:bodyPr wrap="none" rtlCol="0">
            <a:spAutoFit/>
          </a:bodyPr>
          <a:lstStyle/>
          <a:p>
            <a:r>
              <a:rPr lang="en-US" sz="3200" dirty="0" smtClean="0">
                <a:solidFill>
                  <a:schemeClr val="bg1"/>
                </a:solidFill>
              </a:rPr>
              <a:t>ONGOS: NGESECHEL A SILS</a:t>
            </a:r>
          </a:p>
          <a:p>
            <a:r>
              <a:rPr lang="en-US" sz="3200" dirty="0" smtClean="0">
                <a:solidFill>
                  <a:schemeClr val="bg1"/>
                </a:solidFill>
              </a:rPr>
              <a:t>NGEBARD: NGELTEL A SILS</a:t>
            </a:r>
            <a:endParaRPr lang="en-US" sz="3200" dirty="0">
              <a:solidFill>
                <a:schemeClr val="bg1"/>
              </a:solidFill>
            </a:endParaRPr>
          </a:p>
        </p:txBody>
      </p:sp>
      <p:sp>
        <p:nvSpPr>
          <p:cNvPr id="11" name="TextBox 10"/>
          <p:cNvSpPr txBox="1"/>
          <p:nvPr/>
        </p:nvSpPr>
        <p:spPr>
          <a:xfrm>
            <a:off x="4617720" y="6549390"/>
            <a:ext cx="3059812" cy="307777"/>
          </a:xfrm>
          <a:prstGeom prst="rect">
            <a:avLst/>
          </a:prstGeom>
          <a:noFill/>
        </p:spPr>
        <p:txBody>
          <a:bodyPr wrap="none" rtlCol="0">
            <a:spAutoFit/>
          </a:bodyPr>
          <a:lstStyle/>
          <a:p>
            <a:r>
              <a:rPr lang="en-US" sz="1400" dirty="0" smtClean="0">
                <a:solidFill>
                  <a:schemeClr val="bg1"/>
                </a:solidFill>
              </a:rPr>
              <a:t>©2022 Coral Reef Research Foundation</a:t>
            </a:r>
            <a:endParaRPr lang="en-US" sz="1400" dirty="0">
              <a:solidFill>
                <a:schemeClr val="bg1"/>
              </a:solidFill>
            </a:endParaRPr>
          </a:p>
        </p:txBody>
      </p:sp>
    </p:spTree>
    <p:extLst>
      <p:ext uri="{BB962C8B-B14F-4D97-AF65-F5344CB8AC3E}">
        <p14:creationId xmlns:p14="http://schemas.microsoft.com/office/powerpoint/2010/main" val="278486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264"/>
          <a:stretch/>
        </p:blipFill>
        <p:spPr>
          <a:xfrm>
            <a:off x="12700" y="0"/>
            <a:ext cx="12168371" cy="6839820"/>
          </a:xfrm>
          <a:prstGeom prst="rect">
            <a:avLst/>
          </a:prstGeom>
        </p:spPr>
      </p:pic>
      <p:sp>
        <p:nvSpPr>
          <p:cNvPr id="5" name="TextBox 4"/>
          <p:cNvSpPr txBox="1"/>
          <p:nvPr/>
        </p:nvSpPr>
        <p:spPr>
          <a:xfrm rot="4632181">
            <a:off x="640346" y="1984412"/>
            <a:ext cx="2211631" cy="584775"/>
          </a:xfrm>
          <a:prstGeom prst="rect">
            <a:avLst/>
          </a:prstGeom>
          <a:noFill/>
        </p:spPr>
        <p:txBody>
          <a:bodyPr wrap="none" rtlCol="0">
            <a:spAutoFit/>
          </a:bodyPr>
          <a:lstStyle/>
          <a:p>
            <a:r>
              <a:rPr lang="en-US" sz="3200" dirty="0" smtClean="0">
                <a:solidFill>
                  <a:srgbClr val="FFC000"/>
                </a:solidFill>
              </a:rPr>
              <a:t>PHILIPPINES</a:t>
            </a:r>
            <a:endParaRPr lang="en-US" sz="3200" dirty="0">
              <a:solidFill>
                <a:srgbClr val="FFC000"/>
              </a:solidFill>
            </a:endParaRPr>
          </a:p>
        </p:txBody>
      </p:sp>
      <p:sp>
        <p:nvSpPr>
          <p:cNvPr id="7" name="TextBox 6"/>
          <p:cNvSpPr txBox="1"/>
          <p:nvPr/>
        </p:nvSpPr>
        <p:spPr>
          <a:xfrm>
            <a:off x="3460749" y="5815036"/>
            <a:ext cx="2070567" cy="584775"/>
          </a:xfrm>
          <a:prstGeom prst="rect">
            <a:avLst/>
          </a:prstGeom>
          <a:noFill/>
        </p:spPr>
        <p:txBody>
          <a:bodyPr wrap="none" rtlCol="0">
            <a:spAutoFit/>
          </a:bodyPr>
          <a:lstStyle/>
          <a:p>
            <a:r>
              <a:rPr lang="en-US" sz="3200" dirty="0" smtClean="0">
                <a:solidFill>
                  <a:srgbClr val="FFC000"/>
                </a:solidFill>
              </a:rPr>
              <a:t>INDONESIA</a:t>
            </a:r>
            <a:endParaRPr lang="en-US" sz="3200" dirty="0">
              <a:solidFill>
                <a:srgbClr val="FFC000"/>
              </a:solidFill>
            </a:endParaRPr>
          </a:p>
        </p:txBody>
      </p:sp>
      <p:sp>
        <p:nvSpPr>
          <p:cNvPr id="8" name="TextBox 7"/>
          <p:cNvSpPr txBox="1"/>
          <p:nvPr/>
        </p:nvSpPr>
        <p:spPr>
          <a:xfrm>
            <a:off x="6505169" y="2274826"/>
            <a:ext cx="1869999" cy="584775"/>
          </a:xfrm>
          <a:prstGeom prst="rect">
            <a:avLst/>
          </a:prstGeom>
          <a:noFill/>
        </p:spPr>
        <p:txBody>
          <a:bodyPr wrap="none" rtlCol="0">
            <a:spAutoFit/>
          </a:bodyPr>
          <a:lstStyle/>
          <a:p>
            <a:r>
              <a:rPr lang="en-US" sz="3200" dirty="0" smtClean="0">
                <a:solidFill>
                  <a:srgbClr val="FFC000"/>
                </a:solidFill>
              </a:rPr>
              <a:t>YAP (FSM)</a:t>
            </a:r>
            <a:endParaRPr lang="en-US" sz="3200" dirty="0">
              <a:solidFill>
                <a:srgbClr val="FFC000"/>
              </a:solidFill>
            </a:endParaRPr>
          </a:p>
        </p:txBody>
      </p:sp>
      <p:sp>
        <p:nvSpPr>
          <p:cNvPr id="9" name="TextBox 8"/>
          <p:cNvSpPr txBox="1"/>
          <p:nvPr/>
        </p:nvSpPr>
        <p:spPr>
          <a:xfrm rot="18576495">
            <a:off x="3747090" y="3362376"/>
            <a:ext cx="2222211" cy="1015663"/>
          </a:xfrm>
          <a:prstGeom prst="rect">
            <a:avLst/>
          </a:prstGeom>
          <a:noFill/>
        </p:spPr>
        <p:txBody>
          <a:bodyPr wrap="none" rtlCol="0">
            <a:spAutoFit/>
          </a:bodyPr>
          <a:lstStyle/>
          <a:p>
            <a:r>
              <a:rPr lang="en-US" sz="6000" dirty="0" smtClean="0">
                <a:solidFill>
                  <a:srgbClr val="FFC000"/>
                </a:solidFill>
              </a:rPr>
              <a:t>PALAU</a:t>
            </a:r>
            <a:endParaRPr lang="en-US" sz="6000" dirty="0">
              <a:solidFill>
                <a:srgbClr val="FFC000"/>
              </a:solidFill>
            </a:endParaRPr>
          </a:p>
        </p:txBody>
      </p:sp>
      <p:sp>
        <p:nvSpPr>
          <p:cNvPr id="2" name="Title 1"/>
          <p:cNvSpPr>
            <a:spLocks noGrp="1"/>
          </p:cNvSpPr>
          <p:nvPr>
            <p:ph type="title"/>
          </p:nvPr>
        </p:nvSpPr>
        <p:spPr>
          <a:xfrm>
            <a:off x="1048216" y="22656"/>
            <a:ext cx="10515600" cy="1325563"/>
          </a:xfrm>
        </p:spPr>
        <p:txBody>
          <a:bodyPr/>
          <a:lstStyle/>
          <a:p>
            <a:pPr algn="ctr"/>
            <a:r>
              <a:rPr lang="en-US" dirty="0" err="1" smtClean="0">
                <a:solidFill>
                  <a:srgbClr val="FFFF00"/>
                </a:solidFill>
              </a:rPr>
              <a:t>Beluu</a:t>
            </a:r>
            <a:r>
              <a:rPr lang="en-US" dirty="0" smtClean="0">
                <a:solidFill>
                  <a:srgbClr val="FFFF00"/>
                </a:solidFill>
              </a:rPr>
              <a:t> </a:t>
            </a:r>
            <a:r>
              <a:rPr lang="en-US" dirty="0" err="1" smtClean="0">
                <a:solidFill>
                  <a:srgbClr val="FFFF00"/>
                </a:solidFill>
              </a:rPr>
              <a:t>er</a:t>
            </a:r>
            <a:r>
              <a:rPr lang="en-US" dirty="0" smtClean="0">
                <a:solidFill>
                  <a:srgbClr val="FFFF00"/>
                </a:solidFill>
              </a:rPr>
              <a:t> Belau </a:t>
            </a:r>
            <a:r>
              <a:rPr lang="en-US" dirty="0" err="1" smtClean="0">
                <a:solidFill>
                  <a:srgbClr val="FFFF00"/>
                </a:solidFill>
              </a:rPr>
              <a:t>ng</a:t>
            </a:r>
            <a:r>
              <a:rPr lang="en-US" dirty="0" smtClean="0">
                <a:solidFill>
                  <a:srgbClr val="FFFF00"/>
                </a:solidFill>
              </a:rPr>
              <a:t> </a:t>
            </a:r>
            <a:r>
              <a:rPr lang="en-US" dirty="0" err="1" smtClean="0">
                <a:solidFill>
                  <a:srgbClr val="FFFF00"/>
                </a:solidFill>
              </a:rPr>
              <a:t>ngar</a:t>
            </a:r>
            <a:r>
              <a:rPr lang="en-US" dirty="0" smtClean="0">
                <a:solidFill>
                  <a:srgbClr val="FFFF00"/>
                </a:solidFill>
              </a:rPr>
              <a:t> </a:t>
            </a:r>
            <a:r>
              <a:rPr lang="en-US" dirty="0" err="1" smtClean="0">
                <a:solidFill>
                  <a:srgbClr val="FFFF00"/>
                </a:solidFill>
              </a:rPr>
              <a:t>er</a:t>
            </a:r>
            <a:r>
              <a:rPr lang="en-US" dirty="0" smtClean="0">
                <a:solidFill>
                  <a:srgbClr val="FFFF00"/>
                </a:solidFill>
              </a:rPr>
              <a:t> </a:t>
            </a:r>
            <a:r>
              <a:rPr lang="en-US" dirty="0" err="1" smtClean="0">
                <a:solidFill>
                  <a:srgbClr val="FFFF00"/>
                </a:solidFill>
              </a:rPr>
              <a:t>ker</a:t>
            </a:r>
            <a:r>
              <a:rPr lang="en-US" dirty="0" smtClean="0">
                <a:solidFill>
                  <a:srgbClr val="FFFF00"/>
                </a:solidFill>
              </a:rPr>
              <a:t>?</a:t>
            </a:r>
            <a:endParaRPr lang="en-US" dirty="0">
              <a:solidFill>
                <a:srgbClr val="FFFF00"/>
              </a:solidFill>
            </a:endParaRPr>
          </a:p>
        </p:txBody>
      </p:sp>
      <p:sp>
        <p:nvSpPr>
          <p:cNvPr id="10" name="TextBox 9"/>
          <p:cNvSpPr txBox="1"/>
          <p:nvPr/>
        </p:nvSpPr>
        <p:spPr>
          <a:xfrm>
            <a:off x="4617720" y="6549390"/>
            <a:ext cx="3059812" cy="307777"/>
          </a:xfrm>
          <a:prstGeom prst="rect">
            <a:avLst/>
          </a:prstGeom>
          <a:noFill/>
        </p:spPr>
        <p:txBody>
          <a:bodyPr wrap="none" rtlCol="0">
            <a:spAutoFit/>
          </a:bodyPr>
          <a:lstStyle/>
          <a:p>
            <a:r>
              <a:rPr lang="en-US" sz="1400" dirty="0" smtClean="0">
                <a:solidFill>
                  <a:schemeClr val="bg1"/>
                </a:solidFill>
              </a:rPr>
              <a:t>©2022 Coral Reef Research Foundation</a:t>
            </a:r>
            <a:endParaRPr lang="en-US" sz="1400" dirty="0">
              <a:solidFill>
                <a:schemeClr val="bg1"/>
              </a:solidFill>
            </a:endParaRPr>
          </a:p>
        </p:txBody>
      </p:sp>
    </p:spTree>
    <p:extLst>
      <p:ext uri="{BB962C8B-B14F-4D97-AF65-F5344CB8AC3E}">
        <p14:creationId xmlns:p14="http://schemas.microsoft.com/office/powerpoint/2010/main" val="113046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915078" y="2766218"/>
            <a:ext cx="6858000" cy="1325563"/>
          </a:xfrm>
        </p:spPr>
        <p:txBody>
          <a:bodyPr/>
          <a:lstStyle/>
          <a:p>
            <a:pPr algn="ctr"/>
            <a:r>
              <a:rPr lang="en-US" dirty="0" smtClean="0"/>
              <a:t>Archipelago</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797" y="-1"/>
            <a:ext cx="3983525" cy="6858000"/>
          </a:xfrm>
          <a:prstGeom prst="rect">
            <a:avLst/>
          </a:prstGeom>
        </p:spPr>
      </p:pic>
      <p:pic>
        <p:nvPicPr>
          <p:cNvPr id="2050" name="Picture 2" descr="What Is A Compass? | How Does A Compass Work? | DK Find 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9386" y="319596"/>
            <a:ext cx="6288300" cy="629811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rot="5400000">
            <a:off x="8238447" y="2766217"/>
            <a:ext cx="6858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Compass</a:t>
            </a:r>
            <a:endParaRPr lang="en-US" dirty="0"/>
          </a:p>
        </p:txBody>
      </p:sp>
      <p:sp>
        <p:nvSpPr>
          <p:cNvPr id="3" name="TextBox 2"/>
          <p:cNvSpPr txBox="1"/>
          <p:nvPr/>
        </p:nvSpPr>
        <p:spPr>
          <a:xfrm>
            <a:off x="7288093" y="1110342"/>
            <a:ext cx="1830886" cy="584775"/>
          </a:xfrm>
          <a:prstGeom prst="rect">
            <a:avLst/>
          </a:prstGeom>
          <a:solidFill>
            <a:schemeClr val="accent1">
              <a:lumMod val="40000"/>
              <a:lumOff val="60000"/>
            </a:schemeClr>
          </a:solidFill>
        </p:spPr>
        <p:txBody>
          <a:bodyPr wrap="none" rtlCol="0">
            <a:spAutoFit/>
          </a:bodyPr>
          <a:lstStyle/>
          <a:p>
            <a:r>
              <a:rPr lang="en-US" sz="3200" dirty="0" smtClean="0"/>
              <a:t>DILUCHES</a:t>
            </a:r>
            <a:endParaRPr lang="en-US" sz="3200" dirty="0"/>
          </a:p>
        </p:txBody>
      </p:sp>
      <p:sp>
        <p:nvSpPr>
          <p:cNvPr id="8" name="TextBox 7"/>
          <p:cNvSpPr txBox="1"/>
          <p:nvPr/>
        </p:nvSpPr>
        <p:spPr>
          <a:xfrm rot="5400000">
            <a:off x="9592997" y="3176264"/>
            <a:ext cx="1443024" cy="584775"/>
          </a:xfrm>
          <a:prstGeom prst="rect">
            <a:avLst/>
          </a:prstGeom>
          <a:solidFill>
            <a:schemeClr val="accent1">
              <a:lumMod val="40000"/>
              <a:lumOff val="60000"/>
            </a:schemeClr>
          </a:solidFill>
        </p:spPr>
        <p:txBody>
          <a:bodyPr wrap="none" rtlCol="0">
            <a:spAutoFit/>
          </a:bodyPr>
          <a:lstStyle/>
          <a:p>
            <a:r>
              <a:rPr lang="en-US" sz="3200" dirty="0" smtClean="0"/>
              <a:t>ONGOS</a:t>
            </a:r>
            <a:endParaRPr lang="en-US" sz="3200" dirty="0"/>
          </a:p>
        </p:txBody>
      </p:sp>
      <p:sp>
        <p:nvSpPr>
          <p:cNvPr id="9" name="TextBox 8"/>
          <p:cNvSpPr txBox="1"/>
          <p:nvPr/>
        </p:nvSpPr>
        <p:spPr>
          <a:xfrm rot="10800000">
            <a:off x="7564195" y="5275030"/>
            <a:ext cx="1278683" cy="584775"/>
          </a:xfrm>
          <a:prstGeom prst="rect">
            <a:avLst/>
          </a:prstGeom>
          <a:solidFill>
            <a:schemeClr val="accent1">
              <a:lumMod val="40000"/>
              <a:lumOff val="60000"/>
            </a:schemeClr>
          </a:solidFill>
        </p:spPr>
        <p:txBody>
          <a:bodyPr wrap="none" rtlCol="0">
            <a:spAutoFit/>
          </a:bodyPr>
          <a:lstStyle/>
          <a:p>
            <a:r>
              <a:rPr lang="en-US" sz="3200" dirty="0" smtClean="0"/>
              <a:t>DIMES</a:t>
            </a:r>
            <a:endParaRPr lang="en-US" sz="3200" dirty="0"/>
          </a:p>
        </p:txBody>
      </p:sp>
      <p:sp>
        <p:nvSpPr>
          <p:cNvPr id="10" name="TextBox 9"/>
          <p:cNvSpPr txBox="1"/>
          <p:nvPr/>
        </p:nvSpPr>
        <p:spPr>
          <a:xfrm rot="16200000">
            <a:off x="5218771" y="3176265"/>
            <a:ext cx="1841338" cy="584775"/>
          </a:xfrm>
          <a:prstGeom prst="rect">
            <a:avLst/>
          </a:prstGeom>
          <a:solidFill>
            <a:schemeClr val="accent1">
              <a:lumMod val="40000"/>
              <a:lumOff val="60000"/>
            </a:schemeClr>
          </a:solidFill>
        </p:spPr>
        <p:txBody>
          <a:bodyPr wrap="none" rtlCol="0">
            <a:spAutoFit/>
          </a:bodyPr>
          <a:lstStyle/>
          <a:p>
            <a:r>
              <a:rPr lang="en-US" sz="3200" dirty="0" smtClean="0"/>
              <a:t>NGEBARD</a:t>
            </a:r>
            <a:endParaRPr lang="en-US" sz="3200" dirty="0"/>
          </a:p>
        </p:txBody>
      </p:sp>
      <p:sp>
        <p:nvSpPr>
          <p:cNvPr id="11" name="TextBox 10"/>
          <p:cNvSpPr txBox="1"/>
          <p:nvPr/>
        </p:nvSpPr>
        <p:spPr>
          <a:xfrm>
            <a:off x="5097780" y="6572250"/>
            <a:ext cx="3059812" cy="307777"/>
          </a:xfrm>
          <a:prstGeom prst="rect">
            <a:avLst/>
          </a:prstGeom>
          <a:noFill/>
        </p:spPr>
        <p:txBody>
          <a:bodyPr wrap="none" rtlCol="0">
            <a:spAutoFit/>
          </a:bodyPr>
          <a:lstStyle/>
          <a:p>
            <a:r>
              <a:rPr lang="en-US" sz="1400" dirty="0" smtClean="0">
                <a:solidFill>
                  <a:schemeClr val="bg1"/>
                </a:solidFill>
              </a:rPr>
              <a:t>©2022 Coral Reef Research Foundation</a:t>
            </a:r>
            <a:endParaRPr lang="en-US" sz="1400" dirty="0">
              <a:solidFill>
                <a:schemeClr val="bg1"/>
              </a:solidFill>
            </a:endParaRPr>
          </a:p>
        </p:txBody>
      </p:sp>
    </p:spTree>
    <p:extLst>
      <p:ext uri="{BB962C8B-B14F-4D97-AF65-F5344CB8AC3E}">
        <p14:creationId xmlns:p14="http://schemas.microsoft.com/office/powerpoint/2010/main" val="213107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stretch>
            <a:fillRect/>
          </a:stretch>
        </p:blipFill>
        <p:spPr>
          <a:xfrm>
            <a:off x="7557715" y="2237016"/>
            <a:ext cx="4409513" cy="4421303"/>
          </a:xfrm>
          <a:prstGeom prst="rect">
            <a:avLst/>
          </a:prstGeom>
        </p:spPr>
      </p:pic>
      <p:sp>
        <p:nvSpPr>
          <p:cNvPr id="12" name="TextBox 11"/>
          <p:cNvSpPr txBox="1"/>
          <p:nvPr/>
        </p:nvSpPr>
        <p:spPr>
          <a:xfrm>
            <a:off x="7432859" y="3724392"/>
            <a:ext cx="4659225" cy="1446550"/>
          </a:xfrm>
          <a:prstGeom prst="rect">
            <a:avLst/>
          </a:prstGeom>
          <a:noFill/>
        </p:spPr>
        <p:txBody>
          <a:bodyPr wrap="none" rtlCol="0">
            <a:spAutoFit/>
          </a:bodyPr>
          <a:lstStyle/>
          <a:p>
            <a:pPr algn="ctr"/>
            <a:r>
              <a:rPr lang="en-US" sz="4400" b="1" dirty="0" smtClean="0">
                <a:solidFill>
                  <a:schemeClr val="accent5">
                    <a:lumMod val="50000"/>
                  </a:schemeClr>
                </a:solidFill>
                <a:latin typeface="Arial Rounded MT Bold" panose="020F0704030504030204" pitchFamily="34" charset="0"/>
              </a:rPr>
              <a:t>Rain: 120–160 in</a:t>
            </a:r>
          </a:p>
          <a:p>
            <a:pPr algn="ctr"/>
            <a:r>
              <a:rPr lang="en-US" sz="4400" b="1" dirty="0" smtClean="0">
                <a:solidFill>
                  <a:schemeClr val="accent5">
                    <a:lumMod val="50000"/>
                  </a:schemeClr>
                </a:solidFill>
                <a:latin typeface="Arial Rounded MT Bold" panose="020F0704030504030204" pitchFamily="34" charset="0"/>
              </a:rPr>
              <a:t>305–406 cm</a:t>
            </a:r>
            <a:endParaRPr lang="en-US" sz="4400" b="1" dirty="0">
              <a:solidFill>
                <a:schemeClr val="accent5">
                  <a:lumMod val="50000"/>
                </a:schemeClr>
              </a:solidFill>
              <a:latin typeface="Arial Rounded MT Bold" panose="020F0704030504030204" pitchFamily="34" charset="0"/>
            </a:endParaRPr>
          </a:p>
        </p:txBody>
      </p:sp>
      <p:sp>
        <p:nvSpPr>
          <p:cNvPr id="4" name="TextBox 3"/>
          <p:cNvSpPr txBox="1"/>
          <p:nvPr/>
        </p:nvSpPr>
        <p:spPr>
          <a:xfrm>
            <a:off x="5463471" y="1307116"/>
            <a:ext cx="4584700" cy="646331"/>
          </a:xfrm>
          <a:prstGeom prst="rect">
            <a:avLst/>
          </a:prstGeom>
          <a:noFill/>
        </p:spPr>
        <p:txBody>
          <a:bodyPr wrap="square" rtlCol="0">
            <a:spAutoFit/>
          </a:bodyPr>
          <a:lstStyle/>
          <a:p>
            <a:r>
              <a:rPr lang="en-US" sz="3600" dirty="0" smtClean="0"/>
              <a:t>ANNUAL AVERAGES</a:t>
            </a:r>
            <a:endParaRPr lang="en-US" sz="3600" dirty="0"/>
          </a:p>
        </p:txBody>
      </p:sp>
      <p:grpSp>
        <p:nvGrpSpPr>
          <p:cNvPr id="3" name="Group 2"/>
          <p:cNvGrpSpPr/>
          <p:nvPr/>
        </p:nvGrpSpPr>
        <p:grpSpPr>
          <a:xfrm>
            <a:off x="258942" y="766264"/>
            <a:ext cx="4610101" cy="4330701"/>
            <a:chOff x="258942" y="766264"/>
            <a:chExt cx="4610101" cy="4330701"/>
          </a:xfrm>
        </p:grpSpPr>
        <p:sp>
          <p:nvSpPr>
            <p:cNvPr id="8" name="Sun 7"/>
            <p:cNvSpPr/>
            <p:nvPr/>
          </p:nvSpPr>
          <p:spPr>
            <a:xfrm>
              <a:off x="258942" y="766264"/>
              <a:ext cx="4610101" cy="4330701"/>
            </a:xfrm>
            <a:prstGeom prst="sun">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 Same Side Corner Rectangle 4"/>
            <p:cNvSpPr/>
            <p:nvPr/>
          </p:nvSpPr>
          <p:spPr>
            <a:xfrm>
              <a:off x="1324494" y="2481130"/>
              <a:ext cx="2433360" cy="806648"/>
            </a:xfrm>
            <a:prstGeom prst="round2SameRect">
              <a:avLst/>
            </a:prstGeom>
            <a:noFill/>
          </p:spPr>
          <p:txBody>
            <a:bodyPr wrap="none" lIns="91440" tIns="45720" rIns="91440" bIns="45720">
              <a:spAutoFit/>
            </a:bodyPr>
            <a:lstStyle/>
            <a:p>
              <a:pPr algn="ctr"/>
              <a:r>
                <a:rPr lang="en-US" sz="4400" dirty="0" smtClean="0">
                  <a:ln w="0"/>
                  <a:solidFill>
                    <a:srgbClr val="FF0000"/>
                  </a:solidFill>
                  <a:effectLst>
                    <a:reflection blurRad="6350" stA="53000" endA="300" endPos="35500" dir="5400000" sy="-90000" algn="bl" rotWithShape="0"/>
                  </a:effectLst>
                </a:rPr>
                <a:t>Hot: 28°C</a:t>
              </a:r>
              <a:endParaRPr lang="en-US" sz="4400" dirty="0">
                <a:ln w="0"/>
                <a:solidFill>
                  <a:srgbClr val="FF0000"/>
                </a:solidFill>
                <a:effectLst>
                  <a:reflection blurRad="6350" stA="53000" endA="300" endPos="35500" dir="5400000" sy="-90000" algn="bl" rotWithShape="0"/>
                </a:effectLst>
              </a:endParaRPr>
            </a:p>
          </p:txBody>
        </p:sp>
      </p:grpSp>
      <p:grpSp>
        <p:nvGrpSpPr>
          <p:cNvPr id="16" name="Group 15"/>
          <p:cNvGrpSpPr/>
          <p:nvPr/>
        </p:nvGrpSpPr>
        <p:grpSpPr>
          <a:xfrm>
            <a:off x="4737100" y="2067271"/>
            <a:ext cx="4635924" cy="1485504"/>
            <a:chOff x="5511950" y="1229309"/>
            <a:chExt cx="4635924" cy="1485504"/>
          </a:xfrm>
        </p:grpSpPr>
        <p:pic>
          <p:nvPicPr>
            <p:cNvPr id="3074" name="Picture 2" descr="Moisture Logo, Humidifier, Humidity, Relative Humidity, Temperature, Data  Logger, Weather, Symbol transparent background PNG clipart | HiClipart"/>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86" b="98276" l="10000" r="90000"/>
                      </a14:imgEffect>
                    </a14:imgLayer>
                  </a14:imgProps>
                </a:ext>
                <a:ext uri="{28A0092B-C50C-407E-A947-70E740481C1C}">
                  <a14:useLocalDpi xmlns:a14="http://schemas.microsoft.com/office/drawing/2010/main" val="0"/>
                </a:ext>
              </a:extLst>
            </a:blip>
            <a:srcRect/>
            <a:stretch>
              <a:fillRect/>
            </a:stretch>
          </p:blipFill>
          <p:spPr bwMode="auto">
            <a:xfrm>
              <a:off x="5511950" y="1229309"/>
              <a:ext cx="1920909" cy="14855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116275" y="1639887"/>
              <a:ext cx="3031599" cy="769441"/>
            </a:xfrm>
            <a:prstGeom prst="rect">
              <a:avLst/>
            </a:prstGeom>
            <a:noFill/>
          </p:spPr>
          <p:txBody>
            <a:bodyPr wrap="none" rtlCol="0">
              <a:spAutoFit/>
            </a:bodyPr>
            <a:lstStyle/>
            <a:p>
              <a:r>
                <a:rPr lang="en-US" sz="4400" dirty="0" smtClean="0">
                  <a:solidFill>
                    <a:srgbClr val="0070C0"/>
                  </a:solidFill>
                  <a:latin typeface="Bahnschrift SemiBold Condensed" panose="020B0502040204020203" pitchFamily="34" charset="0"/>
                </a:rPr>
                <a:t>Humid: 74–87%</a:t>
              </a:r>
              <a:endParaRPr lang="en-US" sz="4400" dirty="0">
                <a:solidFill>
                  <a:srgbClr val="0070C0"/>
                </a:solidFill>
                <a:latin typeface="Bahnschrift SemiBold Condensed" panose="020B0502040204020203" pitchFamily="34" charset="0"/>
              </a:endParaRPr>
            </a:p>
          </p:txBody>
        </p:sp>
      </p:grpSp>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4869" b="95318" l="1628" r="96977"/>
                    </a14:imgEffect>
                  </a14:imgLayer>
                </a14:imgProps>
              </a:ext>
            </a:extLst>
          </a:blip>
          <a:stretch>
            <a:fillRect/>
          </a:stretch>
        </p:blipFill>
        <p:spPr>
          <a:xfrm>
            <a:off x="865534" y="5035904"/>
            <a:ext cx="3492385" cy="1657265"/>
          </a:xfrm>
          <a:prstGeom prst="rect">
            <a:avLst/>
          </a:prstGeom>
        </p:spPr>
      </p:pic>
      <p:sp>
        <p:nvSpPr>
          <p:cNvPr id="10" name="TextBox 9"/>
          <p:cNvSpPr txBox="1"/>
          <p:nvPr/>
        </p:nvSpPr>
        <p:spPr>
          <a:xfrm>
            <a:off x="4406901" y="5431100"/>
            <a:ext cx="7137400" cy="1569660"/>
          </a:xfrm>
          <a:prstGeom prst="rect">
            <a:avLst/>
          </a:prstGeom>
          <a:noFill/>
        </p:spPr>
        <p:txBody>
          <a:bodyPr wrap="square" rtlCol="0">
            <a:spAutoFit/>
          </a:bodyPr>
          <a:lstStyle/>
          <a:p>
            <a:r>
              <a:rPr lang="en-US" sz="3200" dirty="0" smtClean="0"/>
              <a:t>Northeast Trade Winds: Oct–May</a:t>
            </a:r>
          </a:p>
          <a:p>
            <a:r>
              <a:rPr lang="en-US" sz="3200" dirty="0" smtClean="0"/>
              <a:t>Southwest Monsoon Winds: June–Oct</a:t>
            </a:r>
          </a:p>
          <a:p>
            <a:endParaRPr lang="en-US" sz="3200" dirty="0"/>
          </a:p>
        </p:txBody>
      </p:sp>
      <p:sp>
        <p:nvSpPr>
          <p:cNvPr id="2" name="Title 1"/>
          <p:cNvSpPr>
            <a:spLocks noGrp="1"/>
          </p:cNvSpPr>
          <p:nvPr>
            <p:ph type="title"/>
          </p:nvPr>
        </p:nvSpPr>
        <p:spPr>
          <a:xfrm>
            <a:off x="301474" y="114116"/>
            <a:ext cx="10515600" cy="1325563"/>
          </a:xfrm>
        </p:spPr>
        <p:txBody>
          <a:bodyPr>
            <a:normAutofit/>
          </a:bodyPr>
          <a:lstStyle/>
          <a:p>
            <a:r>
              <a:rPr lang="en-US" sz="5400" dirty="0" smtClean="0"/>
              <a:t>Palau: Tropical climate</a:t>
            </a:r>
            <a:endParaRPr lang="en-US" sz="5400" dirty="0"/>
          </a:p>
        </p:txBody>
      </p:sp>
      <p:sp>
        <p:nvSpPr>
          <p:cNvPr id="14" name="TextBox 13"/>
          <p:cNvSpPr txBox="1"/>
          <p:nvPr/>
        </p:nvSpPr>
        <p:spPr>
          <a:xfrm>
            <a:off x="4617720" y="6549390"/>
            <a:ext cx="3059812" cy="307777"/>
          </a:xfrm>
          <a:prstGeom prst="rect">
            <a:avLst/>
          </a:prstGeom>
          <a:noFill/>
        </p:spPr>
        <p:txBody>
          <a:bodyPr wrap="none" rtlCol="0">
            <a:spAutoFit/>
          </a:bodyPr>
          <a:lstStyle/>
          <a:p>
            <a:r>
              <a:rPr lang="en-US" sz="1400" dirty="0" smtClean="0"/>
              <a:t>©2022 Coral Reef Research Foundation</a:t>
            </a:r>
            <a:endParaRPr lang="en-US" sz="1400" dirty="0"/>
          </a:p>
        </p:txBody>
      </p:sp>
    </p:spTree>
    <p:extLst>
      <p:ext uri="{BB962C8B-B14F-4D97-AF65-F5344CB8AC3E}">
        <p14:creationId xmlns:p14="http://schemas.microsoft.com/office/powerpoint/2010/main" val="12744563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4645</TotalTime>
  <Words>2640</Words>
  <Application>Microsoft Office PowerPoint</Application>
  <PresentationFormat>Widescreen</PresentationFormat>
  <Paragraphs>292</Paragraphs>
  <Slides>29</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Arial Rounded MT Bold</vt:lpstr>
      <vt:lpstr>Bahnschrift SemiBold Condensed</vt:lpstr>
      <vt:lpstr>Calibri</vt:lpstr>
      <vt:lpstr>Calibri Light</vt:lpstr>
      <vt:lpstr>Wingdings</vt:lpstr>
      <vt:lpstr>Office Theme</vt:lpstr>
      <vt:lpstr>Weather &amp; Climate in Palau</vt:lpstr>
      <vt:lpstr>Contents of Presentation</vt:lpstr>
      <vt:lpstr>PowerPoint Presentation</vt:lpstr>
      <vt:lpstr>Beluu er Belau ng ngar er ker?</vt:lpstr>
      <vt:lpstr>Beluu er Belau ng ngar er ker?</vt:lpstr>
      <vt:lpstr>PowerPoint Presentation</vt:lpstr>
      <vt:lpstr>Beluu er Belau ng ngar er ker?</vt:lpstr>
      <vt:lpstr>Archipelago</vt:lpstr>
      <vt:lpstr>Palau: Tropical climate</vt:lpstr>
      <vt:lpstr>Teletelel a eanged er Belau</vt:lpstr>
      <vt:lpstr>Mesil el meluk er a teletelel a eanged er a Belau</vt:lpstr>
      <vt:lpstr>Omesodel a tetelel a Eanged</vt:lpstr>
      <vt:lpstr>Omesodel a tetelel a eanged: Kelekeltel/kleldelel a eolt</vt:lpstr>
      <vt:lpstr>Weather Variables: Ralm er a Eolt</vt:lpstr>
      <vt:lpstr>Weather Variables: Eolt</vt:lpstr>
      <vt:lpstr>Weather Variables: Wind</vt:lpstr>
      <vt:lpstr>Wind Direction: Trade Winds (October – May)</vt:lpstr>
      <vt:lpstr>Wind Direction: Monsoon        (June–October)</vt:lpstr>
      <vt:lpstr>Weather Variables: Precipitation</vt:lpstr>
      <vt:lpstr>Weather Variables: Precipitation</vt:lpstr>
      <vt:lpstr>Weather Variables: Atmospheric Pressure</vt:lpstr>
      <vt:lpstr>Weather Station Data Logger &amp; Communications</vt:lpstr>
      <vt:lpstr>Weather Station Data Logger &amp; Communications</vt:lpstr>
      <vt:lpstr>Ngera mekede mesuub er a tetelel a eanged?</vt:lpstr>
      <vt:lpstr>Coral Reef Research Foundation Weather Station</vt:lpstr>
      <vt:lpstr>PowerPoint Presentation</vt:lpstr>
      <vt:lpstr>Windy.com: Weather forecast</vt:lpstr>
      <vt:lpstr>PowerPoint Presentation</vt:lpstr>
      <vt:lpstr>Experiment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 &amp; Climate in Palau</dc:title>
  <dc:creator>Sharon</dc:creator>
  <cp:lastModifiedBy>Sharon</cp:lastModifiedBy>
  <cp:revision>223</cp:revision>
  <dcterms:created xsi:type="dcterms:W3CDTF">2022-05-07T05:49:00Z</dcterms:created>
  <dcterms:modified xsi:type="dcterms:W3CDTF">2023-01-25T00:50:24Z</dcterms:modified>
</cp:coreProperties>
</file>